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72" r:id="rId2"/>
    <p:sldId id="353" r:id="rId3"/>
    <p:sldId id="351" r:id="rId4"/>
    <p:sldId id="497" r:id="rId5"/>
    <p:sldId id="354" r:id="rId6"/>
    <p:sldId id="355" r:id="rId7"/>
    <p:sldId id="356" r:id="rId8"/>
    <p:sldId id="357" r:id="rId9"/>
    <p:sldId id="364" r:id="rId10"/>
    <p:sldId id="363" r:id="rId11"/>
    <p:sldId id="462" r:id="rId12"/>
    <p:sldId id="496" r:id="rId13"/>
    <p:sldId id="495" r:id="rId14"/>
    <p:sldId id="360" r:id="rId15"/>
    <p:sldId id="492" r:id="rId16"/>
    <p:sldId id="361" r:id="rId17"/>
    <p:sldId id="476" r:id="rId18"/>
    <p:sldId id="336" r:id="rId19"/>
    <p:sldId id="486" r:id="rId20"/>
    <p:sldId id="489" r:id="rId21"/>
    <p:sldId id="483" r:id="rId22"/>
    <p:sldId id="468" r:id="rId23"/>
    <p:sldId id="494" r:id="rId24"/>
    <p:sldId id="466" r:id="rId25"/>
    <p:sldId id="479" r:id="rId26"/>
    <p:sldId id="365" r:id="rId27"/>
  </p:sldIdLst>
  <p:sldSz cx="10044113" cy="77755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7D"/>
    <a:srgbClr val="D9833C"/>
    <a:srgbClr val="8F0C54"/>
    <a:srgbClr val="005861"/>
    <a:srgbClr val="7C35AB"/>
    <a:srgbClr val="06B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29" autoAdjust="0"/>
    <p:restoredTop sz="94667"/>
  </p:normalViewPr>
  <p:slideViewPr>
    <p:cSldViewPr snapToGrid="0">
      <p:cViewPr varScale="1">
        <p:scale>
          <a:sx n="72" d="100"/>
          <a:sy n="72" d="100"/>
        </p:scale>
        <p:origin x="13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SESIONES</a:t>
            </a:r>
            <a:r>
              <a:rPr lang="en-US" baseline="0" dirty="0"/>
              <a:t> </a:t>
            </a:r>
            <a:r>
              <a:rPr lang="en-US" baseline="0" dirty="0">
                <a:solidFill>
                  <a:schemeClr val="tx1"/>
                </a:solidFill>
              </a:rPr>
              <a:t>PSICOLÓGICAS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Hoja1!$H$8:$H$9</c:f>
              <c:strCache>
                <c:ptCount val="2"/>
                <c:pt idx="0">
                  <c:v>Total de sesiones </c:v>
                </c:pt>
                <c:pt idx="1">
                  <c:v>Total atendidos</c:v>
                </c:pt>
              </c:strCache>
            </c:strRef>
          </c:cat>
          <c:val>
            <c:numRef>
              <c:f>Hoja1!$I$8:$I$9</c:f>
              <c:numCache>
                <c:formatCode>General</c:formatCode>
                <c:ptCount val="2"/>
                <c:pt idx="0">
                  <c:v>45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20-4722-8DF0-5DA78A9094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9580448"/>
        <c:axId val="389581888"/>
        <c:axId val="0"/>
      </c:bar3DChart>
      <c:catAx>
        <c:axId val="38958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89581888"/>
        <c:crosses val="autoZero"/>
        <c:auto val="1"/>
        <c:lblAlgn val="ctr"/>
        <c:lblOffset val="100"/>
        <c:noMultiLvlLbl val="0"/>
      </c:catAx>
      <c:valAx>
        <c:axId val="389581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89580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MX"/>
              <a:t>CANALIZACIONES MENSUALES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Hoja1!$H$19:$H$21</c:f>
              <c:strCache>
                <c:ptCount val="3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</c:strCache>
            </c:strRef>
          </c:cat>
          <c:val>
            <c:numRef>
              <c:f>Hoja1!$I$19:$I$21</c:f>
              <c:numCache>
                <c:formatCode>General</c:formatCode>
                <c:ptCount val="3"/>
                <c:pt idx="0">
                  <c:v>7</c:v>
                </c:pt>
                <c:pt idx="1">
                  <c:v>8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22-4B7D-8045-ED2059656DE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482591496"/>
        <c:axId val="482590776"/>
      </c:barChart>
      <c:catAx>
        <c:axId val="482591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82590776"/>
        <c:crosses val="autoZero"/>
        <c:auto val="1"/>
        <c:lblAlgn val="ctr"/>
        <c:lblOffset val="100"/>
        <c:noMultiLvlLbl val="0"/>
      </c:catAx>
      <c:valAx>
        <c:axId val="482590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82591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5861"/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rgbClr val="005861"/>
                </a:solidFill>
                <a:latin typeface="+mn-lt"/>
                <a:ea typeface="+mn-ea"/>
                <a:cs typeface="+mn-cs"/>
              </a:defRPr>
            </a:pPr>
            <a:r>
              <a:rPr lang="es-MX" baseline="0" dirty="0">
                <a:solidFill>
                  <a:srgbClr val="005861"/>
                </a:solidFill>
              </a:rPr>
              <a:t>PADECIMIENTOS MÁS COMUNES</a:t>
            </a:r>
          </a:p>
        </c:rich>
      </c:tx>
      <c:layout>
        <c:manualLayout>
          <c:xMode val="edge"/>
          <c:yMode val="edge"/>
          <c:x val="1.4138888888888899E-2"/>
          <c:y val="3.67534397264489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rgbClr val="00586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6">
                  <a:shade val="6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D29-4714-A8A7-A965BCF131AA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D29-4714-A8A7-A965BCF131AA}"/>
              </c:ext>
            </c:extLst>
          </c:dPt>
          <c:dPt>
            <c:idx val="2"/>
            <c:bubble3D val="0"/>
            <c:spPr>
              <a:solidFill>
                <a:schemeClr val="accent6">
                  <a:tint val="6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D29-4714-A8A7-A965BCF131AA}"/>
              </c:ext>
            </c:extLst>
          </c:dPt>
          <c:dLbls>
            <c:dLbl>
              <c:idx val="0"/>
              <c:layout>
                <c:manualLayout>
                  <c:x val="0.10802727434866716"/>
                  <c:y val="2.25143693086954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00586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29-4714-A8A7-A965BCF131AA}"/>
                </c:ext>
              </c:extLst>
            </c:dLbl>
            <c:dLbl>
              <c:idx val="1"/>
              <c:layout>
                <c:manualLayout>
                  <c:x val="-3.8332258639849778E-2"/>
                  <c:y val="0.1395890897139115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00586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06072246841084"/>
                      <c:h val="0.224333175791841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D29-4714-A8A7-A965BCF131AA}"/>
                </c:ext>
              </c:extLst>
            </c:dLbl>
            <c:dLbl>
              <c:idx val="2"/>
              <c:layout>
                <c:manualLayout>
                  <c:x val="6.1860267226223169E-3"/>
                  <c:y val="-0.148594660158891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00586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677866344715931"/>
                      <c:h val="0.160370029864335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D29-4714-A8A7-A965BCF131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rgbClr val="00586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Hoja1!$H$12:$H$14</c:f>
              <c:strCache>
                <c:ptCount val="3"/>
                <c:pt idx="0">
                  <c:v>Crisis de ansiedad</c:v>
                </c:pt>
                <c:pt idx="1">
                  <c:v>Problemas emocionales</c:v>
                </c:pt>
                <c:pt idx="2">
                  <c:v>Problemas familiares</c:v>
                </c:pt>
              </c:strCache>
            </c:strRef>
          </c:cat>
          <c:val>
            <c:numRef>
              <c:f>Hoja1!$I$12:$I$14</c:f>
              <c:numCache>
                <c:formatCode>General</c:formatCode>
                <c:ptCount val="3"/>
                <c:pt idx="0">
                  <c:v>3</c:v>
                </c:pt>
                <c:pt idx="1">
                  <c:v>9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D29-4714-A8A7-A965BCF131A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3309" y="1272531"/>
            <a:ext cx="8537496" cy="2707052"/>
          </a:xfrm>
        </p:spPr>
        <p:txBody>
          <a:bodyPr anchor="b"/>
          <a:lstStyle>
            <a:lvl1pPr algn="ctr">
              <a:defRPr sz="659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5514" y="4083977"/>
            <a:ext cx="7533085" cy="1877297"/>
          </a:xfrm>
        </p:spPr>
        <p:txBody>
          <a:bodyPr/>
          <a:lstStyle>
            <a:lvl1pPr marL="0" indent="0" algn="ctr">
              <a:buNone/>
              <a:defRPr sz="2636"/>
            </a:lvl1pPr>
            <a:lvl2pPr marL="502188" indent="0" algn="ctr">
              <a:buNone/>
              <a:defRPr sz="2197"/>
            </a:lvl2pPr>
            <a:lvl3pPr marL="1004377" indent="0" algn="ctr">
              <a:buNone/>
              <a:defRPr sz="1977"/>
            </a:lvl3pPr>
            <a:lvl4pPr marL="1506565" indent="0" algn="ctr">
              <a:buNone/>
              <a:defRPr sz="1757"/>
            </a:lvl4pPr>
            <a:lvl5pPr marL="2008754" indent="0" algn="ctr">
              <a:buNone/>
              <a:defRPr sz="1757"/>
            </a:lvl5pPr>
            <a:lvl6pPr marL="2510942" indent="0" algn="ctr">
              <a:buNone/>
              <a:defRPr sz="1757"/>
            </a:lvl6pPr>
            <a:lvl7pPr marL="3013131" indent="0" algn="ctr">
              <a:buNone/>
              <a:defRPr sz="1757"/>
            </a:lvl7pPr>
            <a:lvl8pPr marL="3515319" indent="0" algn="ctr">
              <a:buNone/>
              <a:defRPr sz="1757"/>
            </a:lvl8pPr>
            <a:lvl9pPr marL="4017508" indent="0" algn="ctr">
              <a:buNone/>
              <a:defRPr sz="1757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11/06/2024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164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11/06/2024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90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7819" y="413978"/>
            <a:ext cx="2165762" cy="658944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0533" y="413978"/>
            <a:ext cx="6371734" cy="658944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11/06/2024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335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11/06/2024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89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02" y="1938496"/>
            <a:ext cx="8663047" cy="3234423"/>
          </a:xfrm>
        </p:spPr>
        <p:txBody>
          <a:bodyPr anchor="b"/>
          <a:lstStyle>
            <a:lvl1pPr>
              <a:defRPr sz="659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02" y="5203518"/>
            <a:ext cx="8663047" cy="1700906"/>
          </a:xfrm>
        </p:spPr>
        <p:txBody>
          <a:bodyPr/>
          <a:lstStyle>
            <a:lvl1pPr marL="0" indent="0">
              <a:buNone/>
              <a:defRPr sz="2636">
                <a:solidFill>
                  <a:schemeClr val="tx1"/>
                </a:solidFill>
              </a:defRPr>
            </a:lvl1pPr>
            <a:lvl2pPr marL="502188" indent="0">
              <a:buNone/>
              <a:defRPr sz="2197">
                <a:solidFill>
                  <a:schemeClr val="tx1">
                    <a:tint val="75000"/>
                  </a:schemeClr>
                </a:solidFill>
              </a:defRPr>
            </a:lvl2pPr>
            <a:lvl3pPr marL="1004377" indent="0">
              <a:buNone/>
              <a:defRPr sz="1977">
                <a:solidFill>
                  <a:schemeClr val="tx1">
                    <a:tint val="75000"/>
                  </a:schemeClr>
                </a:solidFill>
              </a:defRPr>
            </a:lvl3pPr>
            <a:lvl4pPr marL="1506565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4pPr>
            <a:lvl5pPr marL="2008754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5pPr>
            <a:lvl6pPr marL="2510942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6pPr>
            <a:lvl7pPr marL="3013131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7pPr>
            <a:lvl8pPr marL="3515319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8pPr>
            <a:lvl9pPr marL="4017508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11/06/2024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8565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0533" y="2069887"/>
            <a:ext cx="4268748" cy="493353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4832" y="2069887"/>
            <a:ext cx="4268748" cy="493353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11/06/2024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538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41" y="413979"/>
            <a:ext cx="8663047" cy="150291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842" y="1906097"/>
            <a:ext cx="4249130" cy="934148"/>
          </a:xfrm>
        </p:spPr>
        <p:txBody>
          <a:bodyPr anchor="b"/>
          <a:lstStyle>
            <a:lvl1pPr marL="0" indent="0">
              <a:buNone/>
              <a:defRPr sz="2636" b="1"/>
            </a:lvl1pPr>
            <a:lvl2pPr marL="502188" indent="0">
              <a:buNone/>
              <a:defRPr sz="2197" b="1"/>
            </a:lvl2pPr>
            <a:lvl3pPr marL="1004377" indent="0">
              <a:buNone/>
              <a:defRPr sz="1977" b="1"/>
            </a:lvl3pPr>
            <a:lvl4pPr marL="1506565" indent="0">
              <a:buNone/>
              <a:defRPr sz="1757" b="1"/>
            </a:lvl4pPr>
            <a:lvl5pPr marL="2008754" indent="0">
              <a:buNone/>
              <a:defRPr sz="1757" b="1"/>
            </a:lvl5pPr>
            <a:lvl6pPr marL="2510942" indent="0">
              <a:buNone/>
              <a:defRPr sz="1757" b="1"/>
            </a:lvl6pPr>
            <a:lvl7pPr marL="3013131" indent="0">
              <a:buNone/>
              <a:defRPr sz="1757" b="1"/>
            </a:lvl7pPr>
            <a:lvl8pPr marL="3515319" indent="0">
              <a:buNone/>
              <a:defRPr sz="1757" b="1"/>
            </a:lvl8pPr>
            <a:lvl9pPr marL="4017508" indent="0">
              <a:buNone/>
              <a:defRPr sz="1757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842" y="2840245"/>
            <a:ext cx="4249130" cy="4177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4833" y="1906097"/>
            <a:ext cx="4270056" cy="934148"/>
          </a:xfrm>
        </p:spPr>
        <p:txBody>
          <a:bodyPr anchor="b"/>
          <a:lstStyle>
            <a:lvl1pPr marL="0" indent="0">
              <a:buNone/>
              <a:defRPr sz="2636" b="1"/>
            </a:lvl1pPr>
            <a:lvl2pPr marL="502188" indent="0">
              <a:buNone/>
              <a:defRPr sz="2197" b="1"/>
            </a:lvl2pPr>
            <a:lvl3pPr marL="1004377" indent="0">
              <a:buNone/>
              <a:defRPr sz="1977" b="1"/>
            </a:lvl3pPr>
            <a:lvl4pPr marL="1506565" indent="0">
              <a:buNone/>
              <a:defRPr sz="1757" b="1"/>
            </a:lvl4pPr>
            <a:lvl5pPr marL="2008754" indent="0">
              <a:buNone/>
              <a:defRPr sz="1757" b="1"/>
            </a:lvl5pPr>
            <a:lvl6pPr marL="2510942" indent="0">
              <a:buNone/>
              <a:defRPr sz="1757" b="1"/>
            </a:lvl6pPr>
            <a:lvl7pPr marL="3013131" indent="0">
              <a:buNone/>
              <a:defRPr sz="1757" b="1"/>
            </a:lvl7pPr>
            <a:lvl8pPr marL="3515319" indent="0">
              <a:buNone/>
              <a:defRPr sz="1757" b="1"/>
            </a:lvl8pPr>
            <a:lvl9pPr marL="4017508" indent="0">
              <a:buNone/>
              <a:defRPr sz="1757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4833" y="2840245"/>
            <a:ext cx="4270056" cy="4177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11/06/2024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181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11/06/2024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957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11/06/2024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5053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41" y="518372"/>
            <a:ext cx="3239488" cy="1814301"/>
          </a:xfrm>
        </p:spPr>
        <p:txBody>
          <a:bodyPr anchor="b"/>
          <a:lstStyle>
            <a:lvl1pPr>
              <a:defRPr sz="351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0056" y="1119540"/>
            <a:ext cx="5084832" cy="5525698"/>
          </a:xfrm>
        </p:spPr>
        <p:txBody>
          <a:bodyPr/>
          <a:lstStyle>
            <a:lvl1pPr>
              <a:defRPr sz="3515"/>
            </a:lvl1pPr>
            <a:lvl2pPr>
              <a:defRPr sz="3076"/>
            </a:lvl2pPr>
            <a:lvl3pPr>
              <a:defRPr sz="2636"/>
            </a:lvl3pPr>
            <a:lvl4pPr>
              <a:defRPr sz="2197"/>
            </a:lvl4pPr>
            <a:lvl5pPr>
              <a:defRPr sz="2197"/>
            </a:lvl5pPr>
            <a:lvl6pPr>
              <a:defRPr sz="2197"/>
            </a:lvl6pPr>
            <a:lvl7pPr>
              <a:defRPr sz="2197"/>
            </a:lvl7pPr>
            <a:lvl8pPr>
              <a:defRPr sz="2197"/>
            </a:lvl8pPr>
            <a:lvl9pPr>
              <a:defRPr sz="219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1841" y="2332673"/>
            <a:ext cx="3239488" cy="4321564"/>
          </a:xfrm>
        </p:spPr>
        <p:txBody>
          <a:bodyPr/>
          <a:lstStyle>
            <a:lvl1pPr marL="0" indent="0">
              <a:buNone/>
              <a:defRPr sz="1757"/>
            </a:lvl1pPr>
            <a:lvl2pPr marL="502188" indent="0">
              <a:buNone/>
              <a:defRPr sz="1538"/>
            </a:lvl2pPr>
            <a:lvl3pPr marL="1004377" indent="0">
              <a:buNone/>
              <a:defRPr sz="1318"/>
            </a:lvl3pPr>
            <a:lvl4pPr marL="1506565" indent="0">
              <a:buNone/>
              <a:defRPr sz="1098"/>
            </a:lvl4pPr>
            <a:lvl5pPr marL="2008754" indent="0">
              <a:buNone/>
              <a:defRPr sz="1098"/>
            </a:lvl5pPr>
            <a:lvl6pPr marL="2510942" indent="0">
              <a:buNone/>
              <a:defRPr sz="1098"/>
            </a:lvl6pPr>
            <a:lvl7pPr marL="3013131" indent="0">
              <a:buNone/>
              <a:defRPr sz="1098"/>
            </a:lvl7pPr>
            <a:lvl8pPr marL="3515319" indent="0">
              <a:buNone/>
              <a:defRPr sz="1098"/>
            </a:lvl8pPr>
            <a:lvl9pPr marL="4017508" indent="0">
              <a:buNone/>
              <a:defRPr sz="109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11/06/2024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685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41" y="518372"/>
            <a:ext cx="3239488" cy="1814301"/>
          </a:xfrm>
        </p:spPr>
        <p:txBody>
          <a:bodyPr anchor="b"/>
          <a:lstStyle>
            <a:lvl1pPr>
              <a:defRPr sz="351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0056" y="1119540"/>
            <a:ext cx="5084832" cy="5525698"/>
          </a:xfrm>
        </p:spPr>
        <p:txBody>
          <a:bodyPr anchor="t"/>
          <a:lstStyle>
            <a:lvl1pPr marL="0" indent="0">
              <a:buNone/>
              <a:defRPr sz="3515"/>
            </a:lvl1pPr>
            <a:lvl2pPr marL="502188" indent="0">
              <a:buNone/>
              <a:defRPr sz="3076"/>
            </a:lvl2pPr>
            <a:lvl3pPr marL="1004377" indent="0">
              <a:buNone/>
              <a:defRPr sz="2636"/>
            </a:lvl3pPr>
            <a:lvl4pPr marL="1506565" indent="0">
              <a:buNone/>
              <a:defRPr sz="2197"/>
            </a:lvl4pPr>
            <a:lvl5pPr marL="2008754" indent="0">
              <a:buNone/>
              <a:defRPr sz="2197"/>
            </a:lvl5pPr>
            <a:lvl6pPr marL="2510942" indent="0">
              <a:buNone/>
              <a:defRPr sz="2197"/>
            </a:lvl6pPr>
            <a:lvl7pPr marL="3013131" indent="0">
              <a:buNone/>
              <a:defRPr sz="2197"/>
            </a:lvl7pPr>
            <a:lvl8pPr marL="3515319" indent="0">
              <a:buNone/>
              <a:defRPr sz="2197"/>
            </a:lvl8pPr>
            <a:lvl9pPr marL="4017508" indent="0">
              <a:buNone/>
              <a:defRPr sz="2197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1841" y="2332673"/>
            <a:ext cx="3239488" cy="4321564"/>
          </a:xfrm>
        </p:spPr>
        <p:txBody>
          <a:bodyPr/>
          <a:lstStyle>
            <a:lvl1pPr marL="0" indent="0">
              <a:buNone/>
              <a:defRPr sz="1757"/>
            </a:lvl1pPr>
            <a:lvl2pPr marL="502188" indent="0">
              <a:buNone/>
              <a:defRPr sz="1538"/>
            </a:lvl2pPr>
            <a:lvl3pPr marL="1004377" indent="0">
              <a:buNone/>
              <a:defRPr sz="1318"/>
            </a:lvl3pPr>
            <a:lvl4pPr marL="1506565" indent="0">
              <a:buNone/>
              <a:defRPr sz="1098"/>
            </a:lvl4pPr>
            <a:lvl5pPr marL="2008754" indent="0">
              <a:buNone/>
              <a:defRPr sz="1098"/>
            </a:lvl5pPr>
            <a:lvl6pPr marL="2510942" indent="0">
              <a:buNone/>
              <a:defRPr sz="1098"/>
            </a:lvl6pPr>
            <a:lvl7pPr marL="3013131" indent="0">
              <a:buNone/>
              <a:defRPr sz="1098"/>
            </a:lvl7pPr>
            <a:lvl8pPr marL="3515319" indent="0">
              <a:buNone/>
              <a:defRPr sz="1098"/>
            </a:lvl8pPr>
            <a:lvl9pPr marL="4017508" indent="0">
              <a:buNone/>
              <a:defRPr sz="109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11/06/2024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428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0533" y="413979"/>
            <a:ext cx="8663047" cy="150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0533" y="2069887"/>
            <a:ext cx="8663047" cy="4933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0533" y="7206808"/>
            <a:ext cx="2259925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4A27A-C065-A544-9B77-D23FF66B1DCF}" type="datetimeFigureOut">
              <a:rPr lang="es-MX" smtClean="0"/>
              <a:t>11/06/2024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27113" y="7206808"/>
            <a:ext cx="3389888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3655" y="7206808"/>
            <a:ext cx="2259925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4377" rtl="0" eaLnBrk="1" latinLnBrk="0" hangingPunct="1">
        <a:lnSpc>
          <a:spcPct val="90000"/>
        </a:lnSpc>
        <a:spcBef>
          <a:spcPct val="0"/>
        </a:spcBef>
        <a:buNone/>
        <a:defRPr sz="48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094" indent="-251094" algn="l" defTabSz="1004377" rtl="0" eaLnBrk="1" latinLnBrk="0" hangingPunct="1">
        <a:lnSpc>
          <a:spcPct val="90000"/>
        </a:lnSpc>
        <a:spcBef>
          <a:spcPts val="1098"/>
        </a:spcBef>
        <a:buFont typeface="Arial" panose="020B0604020202020204" pitchFamily="34" charset="0"/>
        <a:buChar char="•"/>
        <a:defRPr sz="3076" kern="1200">
          <a:solidFill>
            <a:schemeClr val="tx1"/>
          </a:solidFill>
          <a:latin typeface="+mn-lt"/>
          <a:ea typeface="+mn-ea"/>
          <a:cs typeface="+mn-cs"/>
        </a:defRPr>
      </a:lvl1pPr>
      <a:lvl2pPr marL="753283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2636" kern="1200">
          <a:solidFill>
            <a:schemeClr val="tx1"/>
          </a:solidFill>
          <a:latin typeface="+mn-lt"/>
          <a:ea typeface="+mn-ea"/>
          <a:cs typeface="+mn-cs"/>
        </a:defRPr>
      </a:lvl2pPr>
      <a:lvl3pPr marL="1255471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2197" kern="1200">
          <a:solidFill>
            <a:schemeClr val="tx1"/>
          </a:solidFill>
          <a:latin typeface="+mn-lt"/>
          <a:ea typeface="+mn-ea"/>
          <a:cs typeface="+mn-cs"/>
        </a:defRPr>
      </a:lvl3pPr>
      <a:lvl4pPr marL="1757660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2259848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762037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3264225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766414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4268602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1pPr>
      <a:lvl2pPr marL="502188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2pPr>
      <a:lvl3pPr marL="1004377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3pPr>
      <a:lvl4pPr marL="1506565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2008754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510942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3013131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515319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4017508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trpPNPHXjpPmmreo-6rv1pyBU-uf-Ws8/view?usp=shari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drive.google.com/file/d/1LxWbnu5xUc9cteggpyTwnr3l6gqTzv9a/view?usp=shari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utguaymas.edu.mx/utg/recursos/images/home/Informe_Anual_2023.pdf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utguaymas.edu.mx/utg/es/universidad/programa_institucional/INFORME%20DE%20RESULTADOS.pdf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utguaymas.edu.mx/utg/es/universidad/programa_institucional/PLAN%20DE%20TRABAJO.pdf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8D417AA-182D-9348-A8D7-D5349659AEBF}"/>
              </a:ext>
            </a:extLst>
          </p:cNvPr>
          <p:cNvSpPr txBox="1"/>
          <p:nvPr/>
        </p:nvSpPr>
        <p:spPr>
          <a:xfrm>
            <a:off x="1013588" y="2664290"/>
            <a:ext cx="8016938" cy="836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INFORME DEL RECTOR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60FECC-E690-8F41-98F6-25C1057B0BE0}"/>
              </a:ext>
            </a:extLst>
          </p:cNvPr>
          <p:cNvSpPr txBox="1"/>
          <p:nvPr/>
        </p:nvSpPr>
        <p:spPr>
          <a:xfrm>
            <a:off x="2578922" y="4175149"/>
            <a:ext cx="4886274" cy="5656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076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ENERO – ABRIL 2024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5A249AC-7D68-1AE0-9213-4D0B9C7EC3CE}"/>
              </a:ext>
            </a:extLst>
          </p:cNvPr>
          <p:cNvSpPr/>
          <p:nvPr/>
        </p:nvSpPr>
        <p:spPr>
          <a:xfrm>
            <a:off x="2853998" y="3610043"/>
            <a:ext cx="4336117" cy="187811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9AB9B63-9F7B-693E-F5FB-9C48766A6174}"/>
              </a:ext>
            </a:extLst>
          </p:cNvPr>
          <p:cNvSpPr/>
          <p:nvPr/>
        </p:nvSpPr>
        <p:spPr>
          <a:xfrm>
            <a:off x="2853996" y="3886769"/>
            <a:ext cx="4336117" cy="187810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3924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2AB11BE7-A4DD-5854-9FEF-6AB5F7EFCA4E}"/>
              </a:ext>
            </a:extLst>
          </p:cNvPr>
          <p:cNvSpPr/>
          <p:nvPr/>
        </p:nvSpPr>
        <p:spPr>
          <a:xfrm>
            <a:off x="0" y="2354042"/>
            <a:ext cx="4294414" cy="2701361"/>
          </a:xfrm>
          <a:prstGeom prst="rect">
            <a:avLst/>
          </a:prstGeom>
          <a:solidFill>
            <a:srgbClr val="8F0C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0563390A-9E04-723A-FD1E-21DD53262EF0}"/>
              </a:ext>
            </a:extLst>
          </p:cNvPr>
          <p:cNvSpPr/>
          <p:nvPr/>
        </p:nvSpPr>
        <p:spPr>
          <a:xfrm>
            <a:off x="5943600" y="2360356"/>
            <a:ext cx="4069421" cy="2678718"/>
          </a:xfrm>
          <a:prstGeom prst="rect">
            <a:avLst/>
          </a:prstGeom>
          <a:solidFill>
            <a:srgbClr val="D983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E9E08F-EE0B-A568-0803-F8BDC932B1A4}"/>
              </a:ext>
            </a:extLst>
          </p:cNvPr>
          <p:cNvSpPr txBox="1"/>
          <p:nvPr/>
        </p:nvSpPr>
        <p:spPr>
          <a:xfrm>
            <a:off x="568674" y="1103952"/>
            <a:ext cx="866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005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CELEBRACIÓN DE COMITÉS INSTITUCIONALES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9A9F2E8B-FAD1-1311-75D9-7198FE8216F3}"/>
              </a:ext>
            </a:extLst>
          </p:cNvPr>
          <p:cNvSpPr/>
          <p:nvPr/>
        </p:nvSpPr>
        <p:spPr>
          <a:xfrm>
            <a:off x="6135351" y="2118632"/>
            <a:ext cx="3908762" cy="2799215"/>
          </a:xfrm>
          <a:prstGeom prst="roundRect">
            <a:avLst>
              <a:gd name="adj" fmla="val 0"/>
            </a:avLst>
          </a:prstGeom>
          <a:blipFill rotWithShape="1">
            <a:blip r:embed="rId2"/>
            <a:srcRect/>
            <a:stretch>
              <a:fillRect l="-5646" t="-2978" r="-18418" b="-1022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692D834B-D67D-9479-7C44-3B8EF5C19B5D}"/>
              </a:ext>
            </a:extLst>
          </p:cNvPr>
          <p:cNvSpPr/>
          <p:nvPr/>
        </p:nvSpPr>
        <p:spPr>
          <a:xfrm>
            <a:off x="77860" y="2156039"/>
            <a:ext cx="4063695" cy="2765357"/>
          </a:xfrm>
          <a:prstGeom prst="roundRect">
            <a:avLst>
              <a:gd name="adj" fmla="val 0"/>
            </a:avLst>
          </a:prstGeom>
          <a:blipFill rotWithShape="1">
            <a:blip r:embed="rId3"/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2243214"/>
              <a:satOff val="-7649"/>
              <a:lumOff val="-127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0F9B793-86EB-AC99-F58D-F25C5167276E}"/>
              </a:ext>
            </a:extLst>
          </p:cNvPr>
          <p:cNvSpPr txBox="1"/>
          <p:nvPr/>
        </p:nvSpPr>
        <p:spPr>
          <a:xfrm>
            <a:off x="5790165" y="5898782"/>
            <a:ext cx="4253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/>
            <a:r>
              <a:rPr lang="es-ES" b="1" dirty="0">
                <a:solidFill>
                  <a:srgbClr val="D98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COMITÉ DE IGUALDAD DE GÉNERO </a:t>
            </a:r>
          </a:p>
          <a:p>
            <a:pPr marL="0" lvl="0" indent="0" algn="r"/>
            <a:r>
              <a:rPr lang="es-ES" b="1" dirty="0">
                <a:solidFill>
                  <a:srgbClr val="D98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FECHA: 15/03/2024</a:t>
            </a:r>
            <a:endParaRPr lang="es-MX" b="1" dirty="0">
              <a:solidFill>
                <a:srgbClr val="D9833C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B51AA2-A7F1-6939-D5C9-CE7DCB2FD7D1}"/>
              </a:ext>
            </a:extLst>
          </p:cNvPr>
          <p:cNvSpPr txBox="1"/>
          <p:nvPr/>
        </p:nvSpPr>
        <p:spPr>
          <a:xfrm>
            <a:off x="0" y="5898782"/>
            <a:ext cx="52099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/>
            <a:r>
              <a:rPr lang="es-ES" b="1" dirty="0">
                <a:solidFill>
                  <a:srgbClr val="D98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COMITÉ DE CONTROL Y DESEMPEÑO INSTITUCIONAL</a:t>
            </a:r>
          </a:p>
          <a:p>
            <a:pPr marL="0" lvl="0" indent="0"/>
            <a:r>
              <a:rPr lang="es-ES" b="1" dirty="0">
                <a:solidFill>
                  <a:srgbClr val="D98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FECHA: 09/04/2024</a:t>
            </a:r>
            <a:endParaRPr lang="es-MX" b="1" dirty="0">
              <a:solidFill>
                <a:srgbClr val="D9833C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4DB664D-3F87-4125-C71C-6F8478512024}"/>
              </a:ext>
            </a:extLst>
          </p:cNvPr>
          <p:cNvSpPr/>
          <p:nvPr/>
        </p:nvSpPr>
        <p:spPr>
          <a:xfrm>
            <a:off x="0" y="5493148"/>
            <a:ext cx="4412974" cy="170278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A7512E6-FC47-3957-F00A-688C0EA6798D}"/>
              </a:ext>
            </a:extLst>
          </p:cNvPr>
          <p:cNvSpPr/>
          <p:nvPr/>
        </p:nvSpPr>
        <p:spPr>
          <a:xfrm>
            <a:off x="5631139" y="5493148"/>
            <a:ext cx="4412974" cy="170278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8499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8D23BE0-8916-5C25-F4FE-EEE32E31A27B}"/>
              </a:ext>
            </a:extLst>
          </p:cNvPr>
          <p:cNvSpPr/>
          <p:nvPr/>
        </p:nvSpPr>
        <p:spPr>
          <a:xfrm>
            <a:off x="181630" y="4676271"/>
            <a:ext cx="5513653" cy="1754326"/>
          </a:xfrm>
          <a:prstGeom prst="rect">
            <a:avLst/>
          </a:prstGeom>
          <a:solidFill>
            <a:srgbClr val="8F0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5CD9BD-A46B-0C9E-765D-F278A8632EBE}"/>
              </a:ext>
            </a:extLst>
          </p:cNvPr>
          <p:cNvSpPr txBox="1"/>
          <p:nvPr/>
        </p:nvSpPr>
        <p:spPr>
          <a:xfrm>
            <a:off x="1225598" y="950822"/>
            <a:ext cx="7592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58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FORO REGIONAL NOROESTE DE LA EDUCACIÓN Y LA INDUSTRIA 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8381E35-C0EF-33B3-C1BF-366DC8F86171}"/>
              </a:ext>
            </a:extLst>
          </p:cNvPr>
          <p:cNvSpPr txBox="1"/>
          <p:nvPr/>
        </p:nvSpPr>
        <p:spPr>
          <a:xfrm>
            <a:off x="3943149" y="2460407"/>
            <a:ext cx="5513653" cy="923330"/>
          </a:xfrm>
          <a:prstGeom prst="rect">
            <a:avLst/>
          </a:prstGeom>
          <a:solidFill>
            <a:srgbClr val="D9833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UTG fue sede del Foro Regional Noroeste de Educación Superior y la Industria de Alta Tecnología.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A1A03B4-1D1B-E95A-0115-6E7C4E073469}"/>
              </a:ext>
            </a:extLst>
          </p:cNvPr>
          <p:cNvSpPr txBox="1"/>
          <p:nvPr/>
        </p:nvSpPr>
        <p:spPr>
          <a:xfrm>
            <a:off x="425820" y="4676271"/>
            <a:ext cx="5025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Aarón Grageda Bustamante, secretario de Educación y Cultura, presidio la inauguración del Foro Regional Noreste De Educación Superior  y la industria de Alta Tecnología, al que fueron Convocados Representantes de la Industria.</a:t>
            </a:r>
          </a:p>
        </p:txBody>
      </p:sp>
      <p:pic>
        <p:nvPicPr>
          <p:cNvPr id="1028" name="Picture 4" descr="Puede ser una imagen de 10 personas y texto">
            <a:extLst>
              <a:ext uri="{FF2B5EF4-FFF2-40B4-BE49-F238E27FC236}">
                <a16:creationId xmlns:a16="http://schemas.microsoft.com/office/drawing/2014/main" id="{8F45DCA2-3956-523C-0405-CB4FA569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75" y="1923986"/>
            <a:ext cx="3744274" cy="2492282"/>
          </a:xfrm>
          <a:prstGeom prst="rect">
            <a:avLst/>
          </a:prstGeom>
          <a:noFill/>
          <a:ln w="57150">
            <a:solidFill>
              <a:srgbClr val="D9833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ede ser una imagen de 1 persona">
            <a:extLst>
              <a:ext uri="{FF2B5EF4-FFF2-40B4-BE49-F238E27FC236}">
                <a16:creationId xmlns:a16="http://schemas.microsoft.com/office/drawing/2014/main" id="{94479C35-E254-6D19-2E3E-3C0B23195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528" y="4107907"/>
            <a:ext cx="3744274" cy="2492282"/>
          </a:xfrm>
          <a:prstGeom prst="rect">
            <a:avLst/>
          </a:prstGeom>
          <a:solidFill>
            <a:srgbClr val="961151"/>
          </a:solidFill>
          <a:ln w="38100">
            <a:solidFill>
              <a:srgbClr val="961151"/>
            </a:solidFill>
          </a:ln>
        </p:spPr>
      </p:pic>
    </p:spTree>
    <p:extLst>
      <p:ext uri="{BB962C8B-B14F-4D97-AF65-F5344CB8AC3E}">
        <p14:creationId xmlns:p14="http://schemas.microsoft.com/office/powerpoint/2010/main" val="1494593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B5CD9BD-A46B-0C9E-765D-F278A8632EBE}"/>
              </a:ext>
            </a:extLst>
          </p:cNvPr>
          <p:cNvSpPr txBox="1"/>
          <p:nvPr/>
        </p:nvSpPr>
        <p:spPr>
          <a:xfrm>
            <a:off x="1225598" y="1016480"/>
            <a:ext cx="7592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58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>
                <a:solidFill>
                  <a:srgbClr val="C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ENCUENTRO </a:t>
            </a:r>
            <a:r>
              <a:rPr lang="es-MX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MARICOPA COMMUNITY COLLEGE DISTRICT</a:t>
            </a:r>
            <a:endParaRPr lang="es-MX" dirty="0">
              <a:solidFill>
                <a:srgbClr val="C0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8381E35-C0EF-33B3-C1BF-366DC8F86171}"/>
              </a:ext>
            </a:extLst>
          </p:cNvPr>
          <p:cNvSpPr txBox="1"/>
          <p:nvPr/>
        </p:nvSpPr>
        <p:spPr>
          <a:xfrm>
            <a:off x="5022056" y="2145489"/>
            <a:ext cx="4819278" cy="1477328"/>
          </a:xfrm>
          <a:prstGeom prst="rect">
            <a:avLst/>
          </a:prstGeom>
          <a:solidFill>
            <a:srgbClr val="D9833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Intercambio de propuestas de proyectos académicos entre las instituciones de Educación Superior del estado de Sonora y los 10 colegios comunitarios del Distrito de </a:t>
            </a:r>
            <a:r>
              <a:rPr lang="es-MX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Maricopa</a:t>
            </a:r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C1CE842-FEF9-01D3-C1B9-BC50D69BB3EE}"/>
              </a:ext>
            </a:extLst>
          </p:cNvPr>
          <p:cNvSpPr/>
          <p:nvPr/>
        </p:nvSpPr>
        <p:spPr>
          <a:xfrm>
            <a:off x="2094637" y="4713371"/>
            <a:ext cx="6407678" cy="1838699"/>
          </a:xfrm>
          <a:prstGeom prst="rect">
            <a:avLst/>
          </a:prstGeom>
          <a:solidFill>
            <a:srgbClr val="8F0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E1E89F-754E-25DC-92EF-6195C5CF4A79}"/>
              </a:ext>
            </a:extLst>
          </p:cNvPr>
          <p:cNvSpPr txBox="1"/>
          <p:nvPr/>
        </p:nvSpPr>
        <p:spPr>
          <a:xfrm>
            <a:off x="2268089" y="4805730"/>
            <a:ext cx="6060774" cy="1653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600" b="1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s-MX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acordó designar una Delegación de Rectores y Directivos de las IES del Estado de Sonora para participar en una sesión conjunta con el </a:t>
            </a:r>
            <a:r>
              <a:rPr lang="es-MX" sz="1600" b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Maricopa</a:t>
            </a:r>
            <a:r>
              <a:rPr lang="es-MX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s-MX" sz="1600" b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</a:t>
            </a:r>
            <a:r>
              <a:rPr lang="es-MX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MX" sz="1600" b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College</a:t>
            </a:r>
            <a:r>
              <a:rPr lang="es-MX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MX" sz="1600" b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District</a:t>
            </a:r>
            <a:r>
              <a:rPr lang="es-MX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 próximo mes de noviembre, con el propósito de abordar los temas de interés mutuo para ambos estados fronterizos y los Planes de acción del Comité de Educación.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53CE2FE-C360-093A-9786-7A0E726B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44" b="34805"/>
          <a:stretch/>
        </p:blipFill>
        <p:spPr>
          <a:xfrm>
            <a:off x="704294" y="2040543"/>
            <a:ext cx="4317762" cy="2567882"/>
          </a:xfrm>
          <a:prstGeom prst="rect">
            <a:avLst/>
          </a:prstGeom>
          <a:ln w="57150">
            <a:solidFill>
              <a:srgbClr val="D9833C"/>
            </a:solidFill>
          </a:ln>
        </p:spPr>
      </p:pic>
    </p:spTree>
    <p:extLst>
      <p:ext uri="{BB962C8B-B14F-4D97-AF65-F5344CB8AC3E}">
        <p14:creationId xmlns:p14="http://schemas.microsoft.com/office/powerpoint/2010/main" val="2812281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78381E35-C0EF-33B3-C1BF-366DC8F86171}"/>
              </a:ext>
            </a:extLst>
          </p:cNvPr>
          <p:cNvSpPr txBox="1"/>
          <p:nvPr/>
        </p:nvSpPr>
        <p:spPr>
          <a:xfrm>
            <a:off x="4378618" y="2235782"/>
            <a:ext cx="5367825" cy="923330"/>
          </a:xfrm>
          <a:prstGeom prst="rect">
            <a:avLst/>
          </a:prstGeom>
          <a:solidFill>
            <a:srgbClr val="D9833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 de CERTIFICADOS del Estándar de Competencia EC217 a colaboradoras de la empresa </a:t>
            </a:r>
            <a:r>
              <a:rPr lang="es-MX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Hubers+Suhner</a:t>
            </a:r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09D3D0-7D82-62B7-FDA6-C9A5D9CAA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16" t="4510" r="11194" b="17326"/>
          <a:stretch/>
        </p:blipFill>
        <p:spPr>
          <a:xfrm>
            <a:off x="297670" y="1373503"/>
            <a:ext cx="4080948" cy="3390320"/>
          </a:xfrm>
          <a:prstGeom prst="rect">
            <a:avLst/>
          </a:prstGeom>
          <a:ln w="57150">
            <a:solidFill>
              <a:srgbClr val="D9833C"/>
            </a:solidFill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C9CACFC-1296-8B4E-D806-15C04FE85721}"/>
              </a:ext>
            </a:extLst>
          </p:cNvPr>
          <p:cNvSpPr/>
          <p:nvPr/>
        </p:nvSpPr>
        <p:spPr>
          <a:xfrm>
            <a:off x="213459" y="5078127"/>
            <a:ext cx="5174459" cy="923330"/>
          </a:xfrm>
          <a:prstGeom prst="rect">
            <a:avLst/>
          </a:prstGeom>
          <a:solidFill>
            <a:srgbClr val="8F0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107C56-0ECC-87A7-AC31-49E93DAE527B}"/>
              </a:ext>
            </a:extLst>
          </p:cNvPr>
          <p:cNvSpPr txBox="1"/>
          <p:nvPr/>
        </p:nvSpPr>
        <p:spPr>
          <a:xfrm>
            <a:off x="213459" y="5216626"/>
            <a:ext cx="4988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Primera sesión ordinaria para promoción del Aeropuerto Internacional de Guaymas.</a:t>
            </a:r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85C3651-FBEE-1E31-B2CE-64148B23F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44"/>
          <a:stretch/>
        </p:blipFill>
        <p:spPr>
          <a:xfrm>
            <a:off x="5387918" y="3937497"/>
            <a:ext cx="4442736" cy="2704164"/>
          </a:xfrm>
          <a:prstGeom prst="rect">
            <a:avLst/>
          </a:prstGeom>
          <a:ln w="57150">
            <a:solidFill>
              <a:srgbClr val="8F0C54"/>
            </a:solidFill>
          </a:ln>
        </p:spPr>
      </p:pic>
    </p:spTree>
    <p:extLst>
      <p:ext uri="{BB962C8B-B14F-4D97-AF65-F5344CB8AC3E}">
        <p14:creationId xmlns:p14="http://schemas.microsoft.com/office/powerpoint/2010/main" val="2111458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76860F75-0557-0989-2210-608442427996}"/>
              </a:ext>
            </a:extLst>
          </p:cNvPr>
          <p:cNvSpPr/>
          <p:nvPr/>
        </p:nvSpPr>
        <p:spPr>
          <a:xfrm>
            <a:off x="5750389" y="2533534"/>
            <a:ext cx="4191548" cy="2368446"/>
          </a:xfrm>
          <a:prstGeom prst="rect">
            <a:avLst/>
          </a:prstGeom>
          <a:solidFill>
            <a:srgbClr val="D983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F442475-64D0-6E6C-397D-DB26EB30835A}"/>
              </a:ext>
            </a:extLst>
          </p:cNvPr>
          <p:cNvSpPr/>
          <p:nvPr/>
        </p:nvSpPr>
        <p:spPr>
          <a:xfrm>
            <a:off x="50668" y="2563318"/>
            <a:ext cx="4191548" cy="2368446"/>
          </a:xfrm>
          <a:prstGeom prst="rect">
            <a:avLst/>
          </a:prstGeom>
          <a:solidFill>
            <a:srgbClr val="8F0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0E555A70-025F-2647-1FDD-9858C39F1E73}"/>
              </a:ext>
            </a:extLst>
          </p:cNvPr>
          <p:cNvSpPr/>
          <p:nvPr/>
        </p:nvSpPr>
        <p:spPr>
          <a:xfrm>
            <a:off x="12122" y="2449341"/>
            <a:ext cx="4122536" cy="2370672"/>
          </a:xfrm>
          <a:prstGeom prst="roundRect">
            <a:avLst>
              <a:gd name="adj" fmla="val 0"/>
            </a:avLst>
          </a:pr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17" t="-11400" r="-5123" b="-762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174544-2D4F-71F5-D314-9F6557CBEC65}"/>
              </a:ext>
            </a:extLst>
          </p:cNvPr>
          <p:cNvSpPr txBox="1"/>
          <p:nvPr/>
        </p:nvSpPr>
        <p:spPr>
          <a:xfrm>
            <a:off x="249451" y="5620211"/>
            <a:ext cx="3756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indent="0">
              <a:defRPr b="1">
                <a:solidFill>
                  <a:srgbClr val="D98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MUJERES CON PASOS FIRMES</a:t>
            </a:r>
          </a:p>
          <a:p>
            <a:r>
              <a:rPr lang="es-ES" dirty="0"/>
              <a:t>FECHA: 07/03/2024</a:t>
            </a:r>
            <a:endParaRPr lang="es-MX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335C2576-4180-3B03-F48D-24FCA929A725}"/>
              </a:ext>
            </a:extLst>
          </p:cNvPr>
          <p:cNvSpPr/>
          <p:nvPr/>
        </p:nvSpPr>
        <p:spPr>
          <a:xfrm>
            <a:off x="5850973" y="2449341"/>
            <a:ext cx="4122536" cy="2370672"/>
          </a:xfrm>
          <a:prstGeom prst="roundRect">
            <a:avLst>
              <a:gd name="adj" fmla="val 0"/>
            </a:avLst>
          </a:prstGeom>
          <a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7721E42-6759-3714-4FA9-B10D07819F80}"/>
              </a:ext>
            </a:extLst>
          </p:cNvPr>
          <p:cNvSpPr txBox="1"/>
          <p:nvPr/>
        </p:nvSpPr>
        <p:spPr>
          <a:xfrm>
            <a:off x="6351344" y="5620211"/>
            <a:ext cx="3557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indent="0">
              <a:defRPr b="1">
                <a:solidFill>
                  <a:srgbClr val="D98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s-ES" dirty="0"/>
              <a:t>MANEJO DE LAS EMOCIONES</a:t>
            </a:r>
          </a:p>
          <a:p>
            <a:pPr algn="r"/>
            <a:r>
              <a:rPr lang="es-ES" dirty="0"/>
              <a:t>FECHA: 11/03/2024</a:t>
            </a:r>
            <a:endParaRPr lang="es-MX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DD55F92-E75F-397D-D8BB-EB552C37FF2C}"/>
              </a:ext>
            </a:extLst>
          </p:cNvPr>
          <p:cNvSpPr txBox="1"/>
          <p:nvPr/>
        </p:nvSpPr>
        <p:spPr>
          <a:xfrm>
            <a:off x="568674" y="1103952"/>
            <a:ext cx="866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005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CAPACITACIONES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2B52130-73B0-CE9E-E13B-11D10EEEE0C2}"/>
              </a:ext>
            </a:extLst>
          </p:cNvPr>
          <p:cNvSpPr/>
          <p:nvPr/>
        </p:nvSpPr>
        <p:spPr>
          <a:xfrm>
            <a:off x="0" y="5045874"/>
            <a:ext cx="4412974" cy="170278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BA39ED7-21E6-4C5E-1A34-0C1DE109A69C}"/>
              </a:ext>
            </a:extLst>
          </p:cNvPr>
          <p:cNvSpPr/>
          <p:nvPr/>
        </p:nvSpPr>
        <p:spPr>
          <a:xfrm>
            <a:off x="5631139" y="5045874"/>
            <a:ext cx="4412974" cy="170278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08589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C92429B8-0186-3748-BD71-1CC31AC01C94}"/>
              </a:ext>
            </a:extLst>
          </p:cNvPr>
          <p:cNvSpPr/>
          <p:nvPr/>
        </p:nvSpPr>
        <p:spPr>
          <a:xfrm>
            <a:off x="6237465" y="2203554"/>
            <a:ext cx="3704471" cy="2743396"/>
          </a:xfrm>
          <a:prstGeom prst="rect">
            <a:avLst/>
          </a:prstGeom>
          <a:solidFill>
            <a:srgbClr val="D983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7EE0222-F5C6-D968-3D70-89B09182CD80}"/>
              </a:ext>
            </a:extLst>
          </p:cNvPr>
          <p:cNvSpPr/>
          <p:nvPr/>
        </p:nvSpPr>
        <p:spPr>
          <a:xfrm>
            <a:off x="35678" y="2173574"/>
            <a:ext cx="4191548" cy="2773180"/>
          </a:xfrm>
          <a:prstGeom prst="rect">
            <a:avLst/>
          </a:prstGeom>
          <a:solidFill>
            <a:srgbClr val="8F0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1511B74F-230C-7734-9404-AAA1AC45D978}"/>
              </a:ext>
            </a:extLst>
          </p:cNvPr>
          <p:cNvSpPr/>
          <p:nvPr/>
        </p:nvSpPr>
        <p:spPr>
          <a:xfrm>
            <a:off x="-19355" y="1946496"/>
            <a:ext cx="4061480" cy="2890221"/>
          </a:xfrm>
          <a:prstGeom prst="roundRect">
            <a:avLst>
              <a:gd name="adj" fmla="val 0"/>
            </a:avLst>
          </a:prstGeom>
          <a:blipFill rotWithShape="1">
            <a:blip r:embed="rId2"/>
            <a:srcRect/>
            <a:stretch>
              <a:fillRect t="-16000" b="-16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922BC2-D5DE-F0AE-DAD0-D4C77D916699}"/>
              </a:ext>
            </a:extLst>
          </p:cNvPr>
          <p:cNvSpPr txBox="1"/>
          <p:nvPr/>
        </p:nvSpPr>
        <p:spPr>
          <a:xfrm>
            <a:off x="0" y="5478978"/>
            <a:ext cx="43771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indent="0">
              <a:defRPr b="1">
                <a:solidFill>
                  <a:srgbClr val="D98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PROGRAMA DE PRESUPUESTACIÓN Y FINANZAS PÚBLICAS PARA EL DESARROLLO SOSTENIBLE</a:t>
            </a:r>
          </a:p>
          <a:p>
            <a:r>
              <a:rPr lang="es-ES" dirty="0"/>
              <a:t>FECHA: 20/03/2024 y 21/03/2024</a:t>
            </a:r>
            <a:endParaRPr lang="es-MX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3FB73536-DA20-6B8C-0883-BB68C1037380}"/>
              </a:ext>
            </a:extLst>
          </p:cNvPr>
          <p:cNvSpPr/>
          <p:nvPr/>
        </p:nvSpPr>
        <p:spPr>
          <a:xfrm>
            <a:off x="6437557" y="1946495"/>
            <a:ext cx="3606556" cy="2890221"/>
          </a:xfrm>
          <a:prstGeom prst="roundRect">
            <a:avLst>
              <a:gd name="adj" fmla="val 0"/>
            </a:avLst>
          </a:prstGeom>
          <a:blipFill rotWithShape="1">
            <a:blip r:embed="rId3"/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18603"/>
              <a:satOff val="451"/>
              <a:lumOff val="-179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892E789-42B3-72DA-7192-F15FE3C9A641}"/>
              </a:ext>
            </a:extLst>
          </p:cNvPr>
          <p:cNvSpPr txBox="1"/>
          <p:nvPr/>
        </p:nvSpPr>
        <p:spPr>
          <a:xfrm>
            <a:off x="5411449" y="5493968"/>
            <a:ext cx="4632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indent="0">
              <a:defRPr b="1">
                <a:solidFill>
                  <a:srgbClr val="D98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s-ES" dirty="0"/>
              <a:t>DECIR Y HACER, CÓDIGOS DE ÉTICA  Y    CONDUCTA</a:t>
            </a:r>
          </a:p>
          <a:p>
            <a:pPr algn="r"/>
            <a:r>
              <a:rPr lang="es-ES" dirty="0"/>
              <a:t>FECHA: 21/03/2024</a:t>
            </a:r>
            <a:endParaRPr lang="es-MX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D5E87D6-CF1B-0A7C-A550-6D14A6E28EF6}"/>
              </a:ext>
            </a:extLst>
          </p:cNvPr>
          <p:cNvSpPr/>
          <p:nvPr/>
        </p:nvSpPr>
        <p:spPr>
          <a:xfrm>
            <a:off x="0" y="5180784"/>
            <a:ext cx="4412974" cy="170278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3AD1F3D-4483-7740-AF61-5F85A21AD23B}"/>
              </a:ext>
            </a:extLst>
          </p:cNvPr>
          <p:cNvSpPr/>
          <p:nvPr/>
        </p:nvSpPr>
        <p:spPr>
          <a:xfrm>
            <a:off x="5631139" y="5180784"/>
            <a:ext cx="4412974" cy="170278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BC9DF00-8194-5CF5-5644-E1C4152F3988}"/>
              </a:ext>
            </a:extLst>
          </p:cNvPr>
          <p:cNvSpPr txBox="1"/>
          <p:nvPr/>
        </p:nvSpPr>
        <p:spPr>
          <a:xfrm>
            <a:off x="568674" y="1103952"/>
            <a:ext cx="866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005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CAPACITACIONES</a:t>
            </a:r>
          </a:p>
        </p:txBody>
      </p:sp>
    </p:spTree>
    <p:extLst>
      <p:ext uri="{BB962C8B-B14F-4D97-AF65-F5344CB8AC3E}">
        <p14:creationId xmlns:p14="http://schemas.microsoft.com/office/powerpoint/2010/main" val="2053822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B46CE368-6A5F-3416-60C1-C681D3A74E6A}"/>
              </a:ext>
            </a:extLst>
          </p:cNvPr>
          <p:cNvSpPr/>
          <p:nvPr/>
        </p:nvSpPr>
        <p:spPr>
          <a:xfrm>
            <a:off x="182880" y="1971040"/>
            <a:ext cx="3596640" cy="3212071"/>
          </a:xfrm>
          <a:prstGeom prst="rect">
            <a:avLst/>
          </a:prstGeom>
          <a:solidFill>
            <a:srgbClr val="8F0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90B5961-1A17-C7D2-5E08-CFF44C120066}"/>
              </a:ext>
            </a:extLst>
          </p:cNvPr>
          <p:cNvSpPr/>
          <p:nvPr/>
        </p:nvSpPr>
        <p:spPr>
          <a:xfrm>
            <a:off x="5506720" y="1971040"/>
            <a:ext cx="4368800" cy="3212071"/>
          </a:xfrm>
          <a:prstGeom prst="rect">
            <a:avLst/>
          </a:prstGeom>
          <a:solidFill>
            <a:srgbClr val="D983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05F69BF7-2CCE-EB93-F35B-3112ED911E6F}"/>
              </a:ext>
            </a:extLst>
          </p:cNvPr>
          <p:cNvSpPr/>
          <p:nvPr/>
        </p:nvSpPr>
        <p:spPr>
          <a:xfrm>
            <a:off x="0" y="1763486"/>
            <a:ext cx="3637280" cy="3245661"/>
          </a:xfrm>
          <a:prstGeom prst="roundRect">
            <a:avLst>
              <a:gd name="adj" fmla="val 0"/>
            </a:avLst>
          </a:prstGeom>
          <a:blipFill rotWithShape="1">
            <a:blip r:embed="rId2"/>
            <a:srcRect/>
            <a:stretch>
              <a:fillRect t="-334" b="1219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34E4E61-C4DE-69F4-BDA4-DEE398DDEBE6}"/>
              </a:ext>
            </a:extLst>
          </p:cNvPr>
          <p:cNvSpPr txBox="1"/>
          <p:nvPr/>
        </p:nvSpPr>
        <p:spPr>
          <a:xfrm>
            <a:off x="44244" y="5852445"/>
            <a:ext cx="2646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indent="0" algn="r">
              <a:defRPr b="1">
                <a:solidFill>
                  <a:srgbClr val="D98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s-ES" dirty="0"/>
              <a:t>FEMINISMO POSITIVO</a:t>
            </a:r>
          </a:p>
          <a:p>
            <a:pPr algn="l"/>
            <a:r>
              <a:rPr lang="es-ES" dirty="0"/>
              <a:t>FECHA: 22/03/2024</a:t>
            </a:r>
            <a:endParaRPr lang="es-MX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3EBA2308-FEF5-FE65-CC2A-A975577C7219}"/>
              </a:ext>
            </a:extLst>
          </p:cNvPr>
          <p:cNvSpPr/>
          <p:nvPr/>
        </p:nvSpPr>
        <p:spPr>
          <a:xfrm>
            <a:off x="5652995" y="1855342"/>
            <a:ext cx="4363377" cy="3153805"/>
          </a:xfrm>
          <a:prstGeom prst="roundRect">
            <a:avLst>
              <a:gd name="adj" fmla="val 0"/>
            </a:avLst>
          </a:prstGeom>
          <a:blipFill rotWithShape="1">
            <a:blip r:embed="rId3"/>
            <a:srcRect/>
            <a:stretch>
              <a:fillRect t="-4000" b="-4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9302"/>
              <a:satOff val="226"/>
              <a:lumOff val="-89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0EA9619-6B21-C4E8-C199-105D8718D400}"/>
              </a:ext>
            </a:extLst>
          </p:cNvPr>
          <p:cNvSpPr txBox="1"/>
          <p:nvPr/>
        </p:nvSpPr>
        <p:spPr>
          <a:xfrm>
            <a:off x="5422326" y="5782164"/>
            <a:ext cx="44792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indent="0">
              <a:defRPr b="1">
                <a:solidFill>
                  <a:srgbClr val="D98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s-ES" dirty="0"/>
              <a:t>FOMENTO A LA DENUNCIA EN EL ÁMBITO ESCOLAR</a:t>
            </a:r>
            <a:endParaRPr lang="es-MX" dirty="0"/>
          </a:p>
          <a:p>
            <a:pPr algn="r"/>
            <a:r>
              <a:rPr lang="es-MX" dirty="0"/>
              <a:t>   FECHA: 25/04/2024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69B47FA-7506-D9A0-40C9-38CB0A103143}"/>
              </a:ext>
            </a:extLst>
          </p:cNvPr>
          <p:cNvSpPr/>
          <p:nvPr/>
        </p:nvSpPr>
        <p:spPr>
          <a:xfrm>
            <a:off x="-27741" y="5449321"/>
            <a:ext cx="4039302" cy="170278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E543A9C-1910-9A1C-630C-87273058A18B}"/>
              </a:ext>
            </a:extLst>
          </p:cNvPr>
          <p:cNvSpPr/>
          <p:nvPr/>
        </p:nvSpPr>
        <p:spPr>
          <a:xfrm>
            <a:off x="5603398" y="5449321"/>
            <a:ext cx="4412974" cy="170278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95975E4-4185-B06F-8198-66233C32420C}"/>
              </a:ext>
            </a:extLst>
          </p:cNvPr>
          <p:cNvSpPr txBox="1"/>
          <p:nvPr/>
        </p:nvSpPr>
        <p:spPr>
          <a:xfrm>
            <a:off x="568674" y="1103952"/>
            <a:ext cx="866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005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CAPACITACIONES</a:t>
            </a:r>
          </a:p>
        </p:txBody>
      </p:sp>
    </p:spTree>
    <p:extLst>
      <p:ext uri="{BB962C8B-B14F-4D97-AF65-F5344CB8AC3E}">
        <p14:creationId xmlns:p14="http://schemas.microsoft.com/office/powerpoint/2010/main" val="2611795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4BCB1E8-37AB-18B3-3323-1B54DF429158}"/>
              </a:ext>
            </a:extLst>
          </p:cNvPr>
          <p:cNvSpPr/>
          <p:nvPr/>
        </p:nvSpPr>
        <p:spPr>
          <a:xfrm>
            <a:off x="-2" y="2932414"/>
            <a:ext cx="10044113" cy="2539238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5 Título">
            <a:extLst>
              <a:ext uri="{FF2B5EF4-FFF2-40B4-BE49-F238E27FC236}">
                <a16:creationId xmlns:a16="http://schemas.microsoft.com/office/drawing/2014/main" id="{D4CA6B9F-1EA4-66A6-2656-5F245E3864D8}"/>
              </a:ext>
            </a:extLst>
          </p:cNvPr>
          <p:cNvSpPr txBox="1">
            <a:spLocks/>
          </p:cNvSpPr>
          <p:nvPr/>
        </p:nvSpPr>
        <p:spPr>
          <a:xfrm>
            <a:off x="5149377" y="-29723"/>
            <a:ext cx="4739123" cy="75691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algn="r" defTabSz="1004377">
              <a:spcBef>
                <a:spcPct val="0"/>
              </a:spcBef>
              <a:defRPr/>
            </a:pPr>
            <a:endParaRPr lang="en-US" sz="1757" b="1" dirty="0">
              <a:solidFill>
                <a:prstClr val="white">
                  <a:lumMod val="50000"/>
                </a:prst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Arial Black" pitchFamily="34" charset="0"/>
            </a:endParaRPr>
          </a:p>
          <a:p>
            <a:pPr algn="r" defTabSz="1004377">
              <a:spcBef>
                <a:spcPct val="0"/>
              </a:spcBef>
              <a:defRPr/>
            </a:pPr>
            <a:endParaRPr lang="en-US" sz="1757" b="1" dirty="0">
              <a:solidFill>
                <a:prstClr val="white">
                  <a:lumMod val="50000"/>
                </a:prst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Arial Black" pitchFamily="34" charset="0"/>
            </a:endParaRPr>
          </a:p>
          <a:p>
            <a:pPr algn="r" defTabSz="1004377">
              <a:spcBef>
                <a:spcPct val="0"/>
              </a:spcBef>
              <a:defRPr/>
            </a:pPr>
            <a:r>
              <a:rPr lang="es-MX" sz="2087" dirty="0">
                <a:solidFill>
                  <a:prstClr val="white"/>
                </a:solidFill>
                <a:latin typeface="Arial Black" pitchFamily="34" charset="0"/>
              </a:rPr>
              <a:t>COMITÉ DE INTEGRIDAD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67D3DB2-36E3-4C38-AF13-28F41D2C49BD}"/>
              </a:ext>
            </a:extLst>
          </p:cNvPr>
          <p:cNvSpPr txBox="1"/>
          <p:nvPr/>
        </p:nvSpPr>
        <p:spPr>
          <a:xfrm>
            <a:off x="247846" y="1121915"/>
            <a:ext cx="9547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5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RECONOCIMIENTO A TODAS LAS</a:t>
            </a:r>
            <a:r>
              <a:rPr lang="es-ES" sz="2000" b="1" dirty="0">
                <a:solidFill>
                  <a:srgbClr val="7C3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MUJERES </a:t>
            </a:r>
            <a:r>
              <a:rPr lang="es-ES" sz="2000" b="1" dirty="0">
                <a:solidFill>
                  <a:srgbClr val="D98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ADMINISTRATIVAS Y DOCENTES </a:t>
            </a:r>
            <a:r>
              <a:rPr lang="es-ES" sz="2000" b="1" dirty="0">
                <a:solidFill>
                  <a:srgbClr val="005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INSPIRAN Y TRANSFORMAN: 8 DE MARZO DE 2024</a:t>
            </a:r>
            <a:endParaRPr lang="es-MX" sz="2000" b="1" dirty="0">
              <a:solidFill>
                <a:srgbClr val="0058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9C4ABD4-E68B-7493-5B92-44ECD565A9F7}"/>
              </a:ext>
            </a:extLst>
          </p:cNvPr>
          <p:cNvSpPr/>
          <p:nvPr/>
        </p:nvSpPr>
        <p:spPr>
          <a:xfrm>
            <a:off x="1607573" y="2728452"/>
            <a:ext cx="6828503" cy="2949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7ABDE9BF-702E-4996-A331-E37645D22AD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717" y="2010605"/>
            <a:ext cx="6486677" cy="4327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806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E8A338F-0AEF-E73F-82DC-701AF0F2132A}"/>
              </a:ext>
            </a:extLst>
          </p:cNvPr>
          <p:cNvSpPr/>
          <p:nvPr/>
        </p:nvSpPr>
        <p:spPr>
          <a:xfrm>
            <a:off x="5426210" y="2207813"/>
            <a:ext cx="4071751" cy="918846"/>
          </a:xfrm>
          <a:prstGeom prst="rect">
            <a:avLst/>
          </a:prstGeom>
          <a:solidFill>
            <a:srgbClr val="D9833C"/>
          </a:solidFill>
          <a:ln>
            <a:solidFill>
              <a:srgbClr val="D983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AFBB8BD-93FC-63BD-05C0-B07C42034B68}"/>
              </a:ext>
            </a:extLst>
          </p:cNvPr>
          <p:cNvSpPr/>
          <p:nvPr/>
        </p:nvSpPr>
        <p:spPr>
          <a:xfrm>
            <a:off x="134579" y="5397907"/>
            <a:ext cx="5843767" cy="839898"/>
          </a:xfrm>
          <a:prstGeom prst="rect">
            <a:avLst/>
          </a:prstGeom>
          <a:solidFill>
            <a:srgbClr val="8F0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5 Título">
            <a:extLst>
              <a:ext uri="{FF2B5EF4-FFF2-40B4-BE49-F238E27FC236}">
                <a16:creationId xmlns:a16="http://schemas.microsoft.com/office/drawing/2014/main" id="{D4CA6B9F-1EA4-66A6-2656-5F245E3864D8}"/>
              </a:ext>
            </a:extLst>
          </p:cNvPr>
          <p:cNvSpPr txBox="1">
            <a:spLocks/>
          </p:cNvSpPr>
          <p:nvPr/>
        </p:nvSpPr>
        <p:spPr>
          <a:xfrm>
            <a:off x="5149377" y="-29723"/>
            <a:ext cx="4739123" cy="75691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algn="r" defTabSz="1004377">
              <a:spcBef>
                <a:spcPct val="0"/>
              </a:spcBef>
              <a:defRPr/>
            </a:pPr>
            <a:endParaRPr lang="en-US" sz="1757" b="1" dirty="0">
              <a:solidFill>
                <a:prstClr val="white">
                  <a:lumMod val="50000"/>
                </a:prst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Arial Black" pitchFamily="34" charset="0"/>
            </a:endParaRPr>
          </a:p>
          <a:p>
            <a:pPr algn="r" defTabSz="1004377">
              <a:spcBef>
                <a:spcPct val="0"/>
              </a:spcBef>
              <a:defRPr/>
            </a:pPr>
            <a:endParaRPr lang="en-US" sz="1757" b="1" dirty="0">
              <a:solidFill>
                <a:prstClr val="white">
                  <a:lumMod val="50000"/>
                </a:prst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Arial Black" pitchFamily="34" charset="0"/>
            </a:endParaRPr>
          </a:p>
          <a:p>
            <a:pPr algn="r" defTabSz="1004377">
              <a:spcBef>
                <a:spcPct val="0"/>
              </a:spcBef>
              <a:defRPr/>
            </a:pPr>
            <a:r>
              <a:rPr lang="es-MX" sz="2087" dirty="0">
                <a:solidFill>
                  <a:prstClr val="white"/>
                </a:solidFill>
                <a:latin typeface="Arial Black" pitchFamily="34" charset="0"/>
              </a:rPr>
              <a:t>COMITÉ DE INTEGRIDAD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D401A3F-B205-4B1C-90CE-D11690A7B83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5" y="1332249"/>
            <a:ext cx="2531035" cy="3018525"/>
          </a:xfrm>
          <a:prstGeom prst="rect">
            <a:avLst/>
          </a:prstGeom>
          <a:noFill/>
          <a:ln w="57150">
            <a:solidFill>
              <a:srgbClr val="D9833C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95EF38-10F0-41AE-9C3C-D8852F378C7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175" y="1332249"/>
            <a:ext cx="2531035" cy="3018525"/>
          </a:xfrm>
          <a:prstGeom prst="rect">
            <a:avLst/>
          </a:prstGeom>
          <a:noFill/>
          <a:ln w="57150">
            <a:solidFill>
              <a:srgbClr val="D9833C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D8FC38C-F607-43EC-A214-6F75EF3DA9AF}"/>
              </a:ext>
            </a:extLst>
          </p:cNvPr>
          <p:cNvSpPr txBox="1"/>
          <p:nvPr/>
        </p:nvSpPr>
        <p:spPr>
          <a:xfrm>
            <a:off x="5943105" y="2344070"/>
            <a:ext cx="3151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Recolección de 1 tonelada de plástico para reciclaje.</a:t>
            </a:r>
            <a:endParaRPr lang="es-MX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A0F9A26-9A51-40BF-A4FD-8F1327BCCF0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314" y="3887787"/>
            <a:ext cx="4137186" cy="3207838"/>
          </a:xfrm>
          <a:prstGeom prst="rect">
            <a:avLst/>
          </a:prstGeom>
          <a:noFill/>
          <a:ln w="57150">
            <a:solidFill>
              <a:srgbClr val="8F0C54"/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55FF099-A421-445B-82A3-9D29C08C5CF6}"/>
              </a:ext>
            </a:extLst>
          </p:cNvPr>
          <p:cNvSpPr txBox="1"/>
          <p:nvPr/>
        </p:nvSpPr>
        <p:spPr>
          <a:xfrm>
            <a:off x="138070" y="5463232"/>
            <a:ext cx="528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“Talacha Playera” realizada por alumnos y personal de UNISIERRA y UTGuaymas</a:t>
            </a:r>
            <a:endParaRPr lang="es-MX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1C409B5-CF98-5246-11FD-47F9E395C5BB}"/>
              </a:ext>
            </a:extLst>
          </p:cNvPr>
          <p:cNvSpPr txBox="1"/>
          <p:nvPr/>
        </p:nvSpPr>
        <p:spPr>
          <a:xfrm>
            <a:off x="5840232" y="1248078"/>
            <a:ext cx="3696322" cy="5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79"/>
              </a:spcAft>
            </a:pPr>
            <a:r>
              <a:rPr lang="es-MX" sz="2800" b="1" kern="0" dirty="0">
                <a:solidFill>
                  <a:srgbClr val="00586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SUSTENTABILIDAD</a:t>
            </a:r>
            <a:endParaRPr lang="es-MX" sz="2800" b="1" kern="100" dirty="0">
              <a:solidFill>
                <a:srgbClr val="005861"/>
              </a:solidFill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323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A154BB2-D19A-5F2C-BF1C-B7279245DC59}"/>
              </a:ext>
            </a:extLst>
          </p:cNvPr>
          <p:cNvSpPr/>
          <p:nvPr/>
        </p:nvSpPr>
        <p:spPr>
          <a:xfrm>
            <a:off x="-2" y="3189982"/>
            <a:ext cx="10044113" cy="2539238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4A55C7B-5E77-3312-C3B7-8685A6AB033C}"/>
              </a:ext>
            </a:extLst>
          </p:cNvPr>
          <p:cNvSpPr/>
          <p:nvPr/>
        </p:nvSpPr>
        <p:spPr>
          <a:xfrm>
            <a:off x="5510805" y="3086745"/>
            <a:ext cx="3876352" cy="2907264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4DE80B0-DCFF-9225-48A6-39306183F9AA}"/>
              </a:ext>
            </a:extLst>
          </p:cNvPr>
          <p:cNvSpPr/>
          <p:nvPr/>
        </p:nvSpPr>
        <p:spPr>
          <a:xfrm>
            <a:off x="707918" y="3090303"/>
            <a:ext cx="3876352" cy="2907264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AE179D-FC43-05CE-AABC-B3571B198C7F}"/>
              </a:ext>
            </a:extLst>
          </p:cNvPr>
          <p:cNvSpPr txBox="1"/>
          <p:nvPr/>
        </p:nvSpPr>
        <p:spPr>
          <a:xfrm>
            <a:off x="939921" y="1025350"/>
            <a:ext cx="8164265" cy="5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79"/>
              </a:spcAft>
            </a:pPr>
            <a:r>
              <a:rPr lang="es-MX" sz="2800" b="1" kern="0" dirty="0">
                <a:solidFill>
                  <a:srgbClr val="00586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REVISIÓN DE PROYECTOS EN SARGENT</a:t>
            </a:r>
            <a:endParaRPr lang="es-MX" sz="2800" b="1" kern="100" dirty="0">
              <a:solidFill>
                <a:srgbClr val="005861"/>
              </a:solidFill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A6F16F3-34BC-B3B0-3727-69AD30456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75" y="2987067"/>
            <a:ext cx="3876352" cy="29072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4016559-D6F6-0F73-392D-C313E2E9B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025" y="2987067"/>
            <a:ext cx="3876353" cy="290726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2C42178-5D5B-3E05-BCE0-4536F8B3546C}"/>
              </a:ext>
            </a:extLst>
          </p:cNvPr>
          <p:cNvSpPr txBox="1"/>
          <p:nvPr/>
        </p:nvSpPr>
        <p:spPr>
          <a:xfrm>
            <a:off x="433137" y="1673479"/>
            <a:ext cx="91010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este periodo asistimos a reuniones mensuales a la planta Sargent para dar revisión y seguimiento a los proyectos que los alumnos están realizando en esta planta, dentro del programa del </a:t>
            </a:r>
          </a:p>
          <a:p>
            <a:pPr algn="ctr"/>
            <a:r>
              <a:rPr lang="es-MX" sz="2000" b="1" dirty="0">
                <a:solidFill>
                  <a:srgbClr val="0071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DUAL EMPRESARIAL.</a:t>
            </a:r>
          </a:p>
        </p:txBody>
      </p:sp>
      <p:pic>
        <p:nvPicPr>
          <p:cNvPr id="10" name="Picture 2" descr="Sargent aeroespacial y defensa sargent manufacturing company, inc. nueva  industria del refugio, texto, Servicio, logo png | PNGWing">
            <a:extLst>
              <a:ext uri="{FF2B5EF4-FFF2-40B4-BE49-F238E27FC236}">
                <a16:creationId xmlns:a16="http://schemas.microsoft.com/office/drawing/2014/main" id="{39A24952-8478-901D-58B7-4BF74B82A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32600" r="11947" b="30751"/>
          <a:stretch/>
        </p:blipFill>
        <p:spPr bwMode="auto">
          <a:xfrm>
            <a:off x="7537469" y="6382195"/>
            <a:ext cx="1671169" cy="5680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38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infomex">
            <a:extLst>
              <a:ext uri="{FF2B5EF4-FFF2-40B4-BE49-F238E27FC236}">
                <a16:creationId xmlns:a16="http://schemas.microsoft.com/office/drawing/2014/main" id="{5C2EA40E-AE96-4AD6-9AC7-53C5976C5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8" t="7895" r="28947" b="7895"/>
          <a:stretch/>
        </p:blipFill>
        <p:spPr bwMode="auto">
          <a:xfrm>
            <a:off x="1093505" y="4576265"/>
            <a:ext cx="2051693" cy="205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dondear rectángulo de esquina diagonal 5">
            <a:extLst>
              <a:ext uri="{FF2B5EF4-FFF2-40B4-BE49-F238E27FC236}">
                <a16:creationId xmlns:a16="http://schemas.microsoft.com/office/drawing/2014/main" id="{33997075-272C-4C07-B2C1-286D8FA2DB58}"/>
              </a:ext>
            </a:extLst>
          </p:cNvPr>
          <p:cNvSpPr/>
          <p:nvPr/>
        </p:nvSpPr>
        <p:spPr>
          <a:xfrm>
            <a:off x="4656152" y="4168634"/>
            <a:ext cx="5022056" cy="245953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r>
              <a:rPr lang="es-MX" sz="2197" b="1" dirty="0">
                <a:solidFill>
                  <a:srgbClr val="C85B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  <a:p>
            <a:pPr algn="ctr" defTabSz="502188">
              <a:defRPr/>
            </a:pPr>
            <a:r>
              <a:rPr lang="es-MX" sz="197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cumplimiento  </a:t>
            </a:r>
          </a:p>
          <a:p>
            <a:pPr algn="ctr" defTabSz="502188">
              <a:defRPr/>
            </a:pPr>
            <a:r>
              <a:rPr lang="es-MX" sz="197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de atención de </a:t>
            </a:r>
            <a:r>
              <a:rPr lang="es-MX" sz="1977" b="1" dirty="0">
                <a:solidFill>
                  <a:srgbClr val="C85B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solicitudes de información</a:t>
            </a:r>
            <a:endParaRPr lang="es-MX" sz="1977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E669BCA-E3F8-1246-B76D-A8C75F907C1C}"/>
              </a:ext>
            </a:extLst>
          </p:cNvPr>
          <p:cNvSpPr/>
          <p:nvPr/>
        </p:nvSpPr>
        <p:spPr>
          <a:xfrm>
            <a:off x="5022055" y="4691045"/>
            <a:ext cx="4564433" cy="1621489"/>
          </a:xfrm>
          <a:prstGeom prst="rect">
            <a:avLst/>
          </a:prstGeom>
          <a:noFill/>
          <a:ln w="57150">
            <a:solidFill>
              <a:srgbClr val="C85B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2205761-7CA5-804A-8C02-CEB6D79D0CF9}"/>
              </a:ext>
            </a:extLst>
          </p:cNvPr>
          <p:cNvSpPr/>
          <p:nvPr/>
        </p:nvSpPr>
        <p:spPr>
          <a:xfrm>
            <a:off x="4740507" y="4463476"/>
            <a:ext cx="4564433" cy="1621490"/>
          </a:xfrm>
          <a:prstGeom prst="rect">
            <a:avLst/>
          </a:prstGeom>
          <a:noFill/>
          <a:ln w="57150">
            <a:solidFill>
              <a:srgbClr val="960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0211E7F-25EF-AE48-8348-4FC4729A2D68}"/>
              </a:ext>
            </a:extLst>
          </p:cNvPr>
          <p:cNvSpPr/>
          <p:nvPr/>
        </p:nvSpPr>
        <p:spPr>
          <a:xfrm>
            <a:off x="111792" y="3987048"/>
            <a:ext cx="9820529" cy="103016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" name="4 Tabla">
            <a:extLst>
              <a:ext uri="{FF2B5EF4-FFF2-40B4-BE49-F238E27FC236}">
                <a16:creationId xmlns:a16="http://schemas.microsoft.com/office/drawing/2014/main" id="{01994BD4-4AAD-C695-8214-FC30D8169C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167446"/>
              </p:ext>
            </p:extLst>
          </p:nvPr>
        </p:nvGraphicFramePr>
        <p:xfrm>
          <a:off x="601232" y="1652858"/>
          <a:ext cx="8985256" cy="1803570"/>
        </p:xfrm>
        <a:graphic>
          <a:graphicData uri="http://schemas.openxmlformats.org/drawingml/2006/table">
            <a:tbl>
              <a:tblPr/>
              <a:tblGrid>
                <a:gridCol w="1376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2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12861">
                  <a:extLst>
                    <a:ext uri="{9D8B030D-6E8A-4147-A177-3AD203B41FA5}">
                      <a16:colId xmlns:a16="http://schemas.microsoft.com/office/drawing/2014/main" val="2129101657"/>
                    </a:ext>
                  </a:extLst>
                </a:gridCol>
              </a:tblGrid>
              <a:tr h="599818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TABLA DE CUMPLIMIENTO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 OBLIGACIONES DE TRANSPARENCIA</a:t>
                      </a:r>
                      <a:endParaRPr lang="es-MX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26" marR="48826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0C5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latin typeface="LuloCleanW01-OneBold" panose="02010804020200000003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6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</a:t>
                      </a:r>
                      <a:endParaRPr lang="es-MX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26" marR="48826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CUMPLIMIENTO</a:t>
                      </a:r>
                      <a:endParaRPr lang="es-MX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26" marR="48826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EVIDENCIA</a:t>
                      </a:r>
                    </a:p>
                  </a:txBody>
                  <a:tcPr marL="48826" marR="48826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6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</a:pPr>
                      <a:endParaRPr lang="es-MX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6" marR="48826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LGT</a:t>
                      </a:r>
                      <a:endParaRPr lang="es-MX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26" marR="48826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LTAIPES</a:t>
                      </a:r>
                      <a:endParaRPr lang="es-MX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26" marR="48826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https://drive.google.com/file/d/1trpPNPHXjpPmmreo-6rv1pyBU-uf-Ws8/view?usp=sharing</a:t>
                      </a:r>
                      <a:r>
                        <a:rPr lang="es-MX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48826" marR="48826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6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960E5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 TRIM 2024</a:t>
                      </a:r>
                      <a:endParaRPr lang="es-MX" sz="1300" b="1" dirty="0">
                        <a:solidFill>
                          <a:srgbClr val="960E5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26" marR="48826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960E5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48826" marR="48826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300" b="1" dirty="0">
                          <a:solidFill>
                            <a:srgbClr val="960E5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48826" marR="48826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86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1671BA0-9350-3511-8995-9ABCBC68EB40}"/>
              </a:ext>
            </a:extLst>
          </p:cNvPr>
          <p:cNvSpPr/>
          <p:nvPr/>
        </p:nvSpPr>
        <p:spPr>
          <a:xfrm>
            <a:off x="0" y="3847796"/>
            <a:ext cx="10044113" cy="1676986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8E2CAE-8AE6-7195-8FE0-58119D2D1E89}"/>
              </a:ext>
            </a:extLst>
          </p:cNvPr>
          <p:cNvSpPr txBox="1"/>
          <p:nvPr/>
        </p:nvSpPr>
        <p:spPr>
          <a:xfrm>
            <a:off x="884108" y="1090202"/>
            <a:ext cx="8275895" cy="5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79"/>
              </a:spcAft>
            </a:pPr>
            <a:r>
              <a:rPr lang="es-MX" sz="2800" b="1" kern="0" dirty="0">
                <a:solidFill>
                  <a:srgbClr val="00586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COLOCACIÓN ALUMNOS EN ESTADÍAS</a:t>
            </a:r>
            <a:endParaRPr lang="es-MX" sz="2800" b="1" kern="100" dirty="0">
              <a:solidFill>
                <a:srgbClr val="005861"/>
              </a:solidFill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E7808F-02F0-F745-2E15-DEEB47037D99}"/>
              </a:ext>
            </a:extLst>
          </p:cNvPr>
          <p:cNvSpPr txBox="1"/>
          <p:nvPr/>
        </p:nvSpPr>
        <p:spPr>
          <a:xfrm>
            <a:off x="884108" y="1868913"/>
            <a:ext cx="8275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realizó la colocación de </a:t>
            </a:r>
            <a:r>
              <a:rPr lang="es-MX" b="1" dirty="0">
                <a:solidFill>
                  <a:srgbClr val="0071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es-MX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alumnos en el programa de estadías, los cuales desarrollarán proyectos relacionados con sus carreras dentro de la industria en el periodo mayo-agosto 2024.</a:t>
            </a:r>
          </a:p>
        </p:txBody>
      </p:sp>
      <p:pic>
        <p:nvPicPr>
          <p:cNvPr id="1026" name="Picture 2" descr="La industria, un sector excitante para los jóvenes | Euro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56" y="3196123"/>
            <a:ext cx="4699555" cy="264350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eración retorno a través de la industria - Youth Employment Dec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05" y="3176026"/>
            <a:ext cx="3447810" cy="290172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926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18BB760-7084-1320-66A0-8FD7E52C4D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841582"/>
              </p:ext>
            </p:extLst>
          </p:nvPr>
        </p:nvGraphicFramePr>
        <p:xfrm>
          <a:off x="390243" y="4378258"/>
          <a:ext cx="3859028" cy="2820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921A5A31-5802-B7A1-4B82-E150FC0507E0}"/>
              </a:ext>
            </a:extLst>
          </p:cNvPr>
          <p:cNvSpPr txBox="1"/>
          <p:nvPr/>
        </p:nvSpPr>
        <p:spPr>
          <a:xfrm>
            <a:off x="2768875" y="989681"/>
            <a:ext cx="4711402" cy="5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79"/>
              </a:spcAft>
            </a:pPr>
            <a:r>
              <a:rPr lang="es-MX" sz="2800" b="1" kern="0" dirty="0">
                <a:solidFill>
                  <a:srgbClr val="00586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ATENCIÓN PSICOLÓGICA</a:t>
            </a:r>
            <a:endParaRPr lang="es-MX" sz="2800" b="1" kern="100" dirty="0">
              <a:solidFill>
                <a:srgbClr val="005861"/>
              </a:solidFill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89C39B-CB12-C843-DBBA-7FA539B37A84}"/>
              </a:ext>
            </a:extLst>
          </p:cNvPr>
          <p:cNvSpPr txBox="1"/>
          <p:nvPr/>
        </p:nvSpPr>
        <p:spPr>
          <a:xfrm>
            <a:off x="1805235" y="1558965"/>
            <a:ext cx="6433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Arial Narrow"/>
              </a:rPr>
              <a:t>Total de casos atendidos en el periodo</a:t>
            </a:r>
            <a:r>
              <a:rPr lang="es-ES" sz="1757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Arial Narrow"/>
              </a:rPr>
              <a:t>: </a:t>
            </a:r>
            <a:r>
              <a:rPr lang="es-MX" sz="2197" b="1" dirty="0">
                <a:solidFill>
                  <a:srgbClr val="9E1E5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s-MX" sz="2197" b="1" dirty="0">
              <a:solidFill>
                <a:srgbClr val="9E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AD9D528A-D70C-468B-8460-A81115E3E6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5411325"/>
              </p:ext>
            </p:extLst>
          </p:nvPr>
        </p:nvGraphicFramePr>
        <p:xfrm>
          <a:off x="147134" y="2070029"/>
          <a:ext cx="4368967" cy="2308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EBAF442D-212F-ACD4-A394-92BABE4A38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69961"/>
              </p:ext>
            </p:extLst>
          </p:nvPr>
        </p:nvGraphicFramePr>
        <p:xfrm>
          <a:off x="5547761" y="4088854"/>
          <a:ext cx="4106109" cy="2820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2673B8F6-10B3-8373-AB00-6F00B024E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713460"/>
              </p:ext>
            </p:extLst>
          </p:nvPr>
        </p:nvGraphicFramePr>
        <p:xfrm>
          <a:off x="5658052" y="2339822"/>
          <a:ext cx="3644449" cy="13468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3000">
                  <a:extLst>
                    <a:ext uri="{9D8B030D-6E8A-4147-A177-3AD203B41FA5}">
                      <a16:colId xmlns:a16="http://schemas.microsoft.com/office/drawing/2014/main" val="1584808518"/>
                    </a:ext>
                  </a:extLst>
                </a:gridCol>
                <a:gridCol w="1031449">
                  <a:extLst>
                    <a:ext uri="{9D8B030D-6E8A-4147-A177-3AD203B41FA5}">
                      <a16:colId xmlns:a16="http://schemas.microsoft.com/office/drawing/2014/main" val="822083524"/>
                    </a:ext>
                  </a:extLst>
                </a:gridCol>
              </a:tblGrid>
              <a:tr h="448966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Crisis de ansiedad</a:t>
                      </a:r>
                      <a:endParaRPr lang="es-MX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3" marR="10463" marT="10463" marB="0" anchor="ctr">
                    <a:solidFill>
                      <a:srgbClr val="005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5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MX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3" marR="10463" marT="10463" marB="0" anchor="ctr">
                    <a:solidFill>
                      <a:srgbClr val="005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370395"/>
                  </a:ext>
                </a:extLst>
              </a:tr>
              <a:tr h="448966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Problemas emocionales</a:t>
                      </a:r>
                      <a:endParaRPr lang="es-MX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3" marR="10463" marT="10463" marB="0" anchor="ctr">
                    <a:solidFill>
                      <a:srgbClr val="005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5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MX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3" marR="10463" marT="10463" marB="0" anchor="ctr">
                    <a:solidFill>
                      <a:srgbClr val="005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637761"/>
                  </a:ext>
                </a:extLst>
              </a:tr>
              <a:tr h="448966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Problemas familiares</a:t>
                      </a:r>
                      <a:endParaRPr lang="es-MX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3" marR="10463" marT="10463" marB="0" anchor="ctr">
                    <a:solidFill>
                      <a:srgbClr val="005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5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MX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3" marR="10463" marT="10463" marB="0" anchor="ctr">
                    <a:solidFill>
                      <a:srgbClr val="005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266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079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D2FA4A-50D2-8B90-49F8-CFDB45F5C401}"/>
              </a:ext>
            </a:extLst>
          </p:cNvPr>
          <p:cNvSpPr/>
          <p:nvPr/>
        </p:nvSpPr>
        <p:spPr>
          <a:xfrm>
            <a:off x="0" y="4337444"/>
            <a:ext cx="10044113" cy="1676986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B4FC45-4FCD-0301-B63C-E7256DDBC219}"/>
              </a:ext>
            </a:extLst>
          </p:cNvPr>
          <p:cNvSpPr txBox="1"/>
          <p:nvPr/>
        </p:nvSpPr>
        <p:spPr>
          <a:xfrm>
            <a:off x="719705" y="917357"/>
            <a:ext cx="8773919" cy="98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79"/>
              </a:spcAft>
            </a:pPr>
            <a:r>
              <a:rPr lang="es-MX" sz="2800" b="1" kern="0" dirty="0">
                <a:solidFill>
                  <a:srgbClr val="005861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PLÁTICA DEL INSTITUTO ESTATAL ELECTORAL Y DE PARTICIPACIÓN CIUDADANA</a:t>
            </a:r>
            <a:endParaRPr lang="es-MX" sz="2800" b="1" kern="100" dirty="0">
              <a:solidFill>
                <a:srgbClr val="005861"/>
              </a:solidFill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CE6608-C1AC-3EEA-01FA-D52CF27FD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549" y="3887787"/>
            <a:ext cx="1932226" cy="2576301"/>
          </a:xfrm>
          <a:prstGeom prst="rect">
            <a:avLst/>
          </a:prstGeom>
          <a:ln w="57150">
            <a:solidFill>
              <a:srgbClr val="D9833C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6330706-4A6F-2E53-EE12-FE4B1EA2F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82" y="2098968"/>
            <a:ext cx="3451511" cy="4602015"/>
          </a:xfrm>
          <a:prstGeom prst="rect">
            <a:avLst/>
          </a:prstGeom>
          <a:ln w="57150">
            <a:solidFill>
              <a:srgbClr val="8F0C54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91EC75F-A998-31E9-BAF5-6D79648C2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013" y="3887788"/>
            <a:ext cx="1916100" cy="2554799"/>
          </a:xfrm>
          <a:prstGeom prst="rect">
            <a:avLst/>
          </a:prstGeom>
          <a:ln w="57150">
            <a:solidFill>
              <a:srgbClr val="D9833C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2FC170D-5AD8-458F-15EB-A45E2C64E85E}"/>
              </a:ext>
            </a:extLst>
          </p:cNvPr>
          <p:cNvSpPr txBox="1"/>
          <p:nvPr/>
        </p:nvSpPr>
        <p:spPr>
          <a:xfrm>
            <a:off x="4511990" y="2173563"/>
            <a:ext cx="49816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rgbClr val="C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Personal del IEES, llevó a cabo una plática a los alumnos de la UTG, en la cual brindaron información, resolvieron dudas enfocadas en la participación y procesos para las próximas elecciones</a:t>
            </a:r>
            <a:r>
              <a:rPr lang="es-MX" dirty="0">
                <a:solidFill>
                  <a:srgbClr val="050505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57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25D7A16-AF76-DF81-1E19-EFA01522CB79}"/>
              </a:ext>
            </a:extLst>
          </p:cNvPr>
          <p:cNvSpPr/>
          <p:nvPr/>
        </p:nvSpPr>
        <p:spPr>
          <a:xfrm>
            <a:off x="0" y="3294150"/>
            <a:ext cx="10044113" cy="1676986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FDC65DE-7F70-BBBC-ECC0-BDEE61CB5264}"/>
              </a:ext>
            </a:extLst>
          </p:cNvPr>
          <p:cNvSpPr txBox="1"/>
          <p:nvPr/>
        </p:nvSpPr>
        <p:spPr>
          <a:xfrm>
            <a:off x="1225598" y="1090221"/>
            <a:ext cx="7592916" cy="430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197" b="1" kern="0" dirty="0">
                <a:solidFill>
                  <a:srgbClr val="00586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ENCUENTRO DEPORTIVO UNISIERRA</a:t>
            </a:r>
            <a:endParaRPr lang="es-MX" sz="2197" b="1" dirty="0">
              <a:solidFill>
                <a:srgbClr val="0058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35D911B-02C9-D651-AE25-CBAD2D08A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547" y="2925939"/>
            <a:ext cx="4028625" cy="267903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6001924-53A4-AB0F-16FD-406E1BAE9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49" y="2869670"/>
            <a:ext cx="4028630" cy="267903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A1A2E32-E656-08C2-7674-BCB6CC8DC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381" y="4091713"/>
            <a:ext cx="3402797" cy="238109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BD0F140-B885-24AB-6E7A-9764B185DEF4}"/>
              </a:ext>
            </a:extLst>
          </p:cNvPr>
          <p:cNvSpPr txBox="1"/>
          <p:nvPr/>
        </p:nvSpPr>
        <p:spPr>
          <a:xfrm>
            <a:off x="640575" y="1641767"/>
            <a:ext cx="85444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00717D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Estudiantes de </a:t>
            </a:r>
            <a:r>
              <a:rPr lang="es-MX" sz="2000" b="1" dirty="0">
                <a:solidFill>
                  <a:srgbClr val="C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UNISIERRA</a:t>
            </a:r>
            <a:r>
              <a:rPr lang="es-MX" sz="2000" b="1" dirty="0">
                <a:solidFill>
                  <a:srgbClr val="00717D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visitaron la </a:t>
            </a:r>
            <a:r>
              <a:rPr lang="es-MX" sz="2000" b="1" dirty="0" err="1">
                <a:solidFill>
                  <a:srgbClr val="C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UTGuaymas</a:t>
            </a:r>
            <a:r>
              <a:rPr lang="es-MX" sz="2000" b="1" dirty="0">
                <a:solidFill>
                  <a:srgbClr val="00717D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para participar en el encuentro deportivo y cultural que busca la vinculación entre ambas instituciones. </a:t>
            </a:r>
            <a:endParaRPr lang="es-MX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Puede ser una imagen de texto">
            <a:extLst>
              <a:ext uri="{FF2B5EF4-FFF2-40B4-BE49-F238E27FC236}">
                <a16:creationId xmlns:a16="http://schemas.microsoft.com/office/drawing/2014/main" id="{5F7901B3-FACC-A4EC-1724-9B7DEE404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121" y="2781157"/>
            <a:ext cx="1741314" cy="14843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5C4B1E7-339C-87E6-1A58-10620698CC63}"/>
              </a:ext>
            </a:extLst>
          </p:cNvPr>
          <p:cNvSpPr/>
          <p:nvPr/>
        </p:nvSpPr>
        <p:spPr>
          <a:xfrm>
            <a:off x="-14287" y="2903455"/>
            <a:ext cx="10044113" cy="1676986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6EBB3C3-0FA7-8748-DFDB-912A6D3AC26F}"/>
              </a:ext>
            </a:extLst>
          </p:cNvPr>
          <p:cNvSpPr/>
          <p:nvPr/>
        </p:nvSpPr>
        <p:spPr>
          <a:xfrm>
            <a:off x="0" y="4904356"/>
            <a:ext cx="10044113" cy="1676986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B4FC45-4FCD-0301-B63C-E7256DDBC219}"/>
              </a:ext>
            </a:extLst>
          </p:cNvPr>
          <p:cNvSpPr txBox="1"/>
          <p:nvPr/>
        </p:nvSpPr>
        <p:spPr>
          <a:xfrm>
            <a:off x="1722783" y="1055161"/>
            <a:ext cx="6586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kern="0" dirty="0">
                <a:solidFill>
                  <a:srgbClr val="00586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PROMOCIÓN EN REDES SOCIALES Y VISITAS A INSTITUCIONES</a:t>
            </a:r>
            <a:endParaRPr lang="es-MX" sz="2800" b="1" dirty="0">
              <a:solidFill>
                <a:srgbClr val="0058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uede ser una imagen de 1 persona y texto">
            <a:extLst>
              <a:ext uri="{FF2B5EF4-FFF2-40B4-BE49-F238E27FC236}">
                <a16:creationId xmlns:a16="http://schemas.microsoft.com/office/drawing/2014/main" id="{A59001D4-2044-7297-1339-7F484EFDE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27" y="2903455"/>
            <a:ext cx="1651140" cy="165114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uede ser una imagen de 3 personas y texto">
            <a:extLst>
              <a:ext uri="{FF2B5EF4-FFF2-40B4-BE49-F238E27FC236}">
                <a16:creationId xmlns:a16="http://schemas.microsoft.com/office/drawing/2014/main" id="{B131F244-9CF3-D028-BBF7-1DD04001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695" y="2895227"/>
            <a:ext cx="1651140" cy="165114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A2E4517-11E2-E962-9A51-B58A2100D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57" y="4889706"/>
            <a:ext cx="1651140" cy="165114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B1D8490-E405-4D9D-B960-7E4921196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31" y="4889706"/>
            <a:ext cx="1651140" cy="165114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AB4632F-A5EB-6DA0-7783-B160E37F7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22" y="1233328"/>
            <a:ext cx="1534016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8DC96BC6-4A24-BF66-5F49-0E1F7CDB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80" y="2924435"/>
            <a:ext cx="1651140" cy="165114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uede ser una imagen de 1 persona, estudiando y texto">
            <a:extLst>
              <a:ext uri="{FF2B5EF4-FFF2-40B4-BE49-F238E27FC236}">
                <a16:creationId xmlns:a16="http://schemas.microsoft.com/office/drawing/2014/main" id="{17E6A586-77FB-62C7-281F-8184632E6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0" y="1242260"/>
            <a:ext cx="1534016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6A55E650-27D5-8593-2F35-C4ED91C2B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375" y="2920390"/>
            <a:ext cx="1651140" cy="165114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Puede ser una imagen de 1 persona y texto">
            <a:extLst>
              <a:ext uri="{FF2B5EF4-FFF2-40B4-BE49-F238E27FC236}">
                <a16:creationId xmlns:a16="http://schemas.microsoft.com/office/drawing/2014/main" id="{D55CA5D9-CB83-824C-9DEF-3F357E851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858" y="2929301"/>
            <a:ext cx="1651140" cy="165114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FB0E3AFE-8230-3921-0585-B6A70CCFE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52" y="4916277"/>
            <a:ext cx="1651140" cy="165114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9985F11-1F94-01C8-A030-7B969CFB5461}"/>
              </a:ext>
            </a:extLst>
          </p:cNvPr>
          <p:cNvSpPr txBox="1"/>
          <p:nvPr/>
        </p:nvSpPr>
        <p:spPr>
          <a:xfrm>
            <a:off x="2076445" y="2002595"/>
            <a:ext cx="586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Iniciando con la campaña de promoción de nuestra oferta educativa, se realizaron las publicaciones en la principales redes sociales.</a:t>
            </a:r>
          </a:p>
        </p:txBody>
      </p:sp>
      <p:pic>
        <p:nvPicPr>
          <p:cNvPr id="2070" name="Picture 22" descr="Puede ser una imagen de 1 persona y texto">
            <a:extLst>
              <a:ext uri="{FF2B5EF4-FFF2-40B4-BE49-F238E27FC236}">
                <a16:creationId xmlns:a16="http://schemas.microsoft.com/office/drawing/2014/main" id="{B09FD028-052F-D781-65B8-3831649BB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666" y="4889706"/>
            <a:ext cx="1651140" cy="165114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A59AEA3-17F6-97AD-3367-35C2F80E0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968" y="4928237"/>
            <a:ext cx="1651141" cy="165114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472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BDCB29E-14C8-E2DE-2938-3D8B79FEEEB3}"/>
              </a:ext>
            </a:extLst>
          </p:cNvPr>
          <p:cNvSpPr/>
          <p:nvPr/>
        </p:nvSpPr>
        <p:spPr>
          <a:xfrm>
            <a:off x="0" y="2579869"/>
            <a:ext cx="10044113" cy="1676986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EA22663-75CF-DB76-8C77-737DD628A83B}"/>
              </a:ext>
            </a:extLst>
          </p:cNvPr>
          <p:cNvSpPr txBox="1"/>
          <p:nvPr/>
        </p:nvSpPr>
        <p:spPr>
          <a:xfrm>
            <a:off x="939921" y="1086747"/>
            <a:ext cx="8164265" cy="5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79"/>
              </a:spcAft>
            </a:pPr>
            <a:r>
              <a:rPr lang="es-MX" sz="2800" b="1" kern="0" dirty="0">
                <a:solidFill>
                  <a:srgbClr val="00586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FERIA DEL EMPLEO, CIENCIA Y TECNOLOGÍA</a:t>
            </a:r>
            <a:endParaRPr lang="es-MX" sz="2800" b="1" kern="100" dirty="0">
              <a:solidFill>
                <a:srgbClr val="005861"/>
              </a:solidFill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uede ser una imagen de ‎texto que dice &quot;‎ធ FERIADELEMPLEO FERIADELE FERIA DEL ح CIENCIA atll VITECNOLOGIA2.0 Miércoles 24 de abril X PlazaCentenario Plaza Centenario X Visítanos al Módulo especial para estudiantes y prácticas profesionales Solicita los requisitos al correo german.ramirez@tetakawi.com‎&quot;‎">
            <a:extLst>
              <a:ext uri="{FF2B5EF4-FFF2-40B4-BE49-F238E27FC236}">
                <a16:creationId xmlns:a16="http://schemas.microsoft.com/office/drawing/2014/main" id="{2D5FA59A-7A56-7A2A-E543-8EA17BF9D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50" y="2063510"/>
            <a:ext cx="2031011" cy="279438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F6144CE-6463-D253-FC67-B11442C37F68}"/>
              </a:ext>
            </a:extLst>
          </p:cNvPr>
          <p:cNvSpPr txBox="1"/>
          <p:nvPr/>
        </p:nvSpPr>
        <p:spPr>
          <a:xfrm>
            <a:off x="688623" y="5322168"/>
            <a:ext cx="8666859" cy="923330"/>
          </a:xfrm>
          <a:prstGeom prst="rect">
            <a:avLst/>
          </a:prstGeom>
          <a:solidFill>
            <a:srgbClr val="D9833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Participamos en la Feria de Empleo, Ciencia y Tecnología organizada por la empresa Tetakawi. Captando la atención de grandes y pequeños, interesados en los robots lego programados por alumnos de la UTGuaymas.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B832415-E9D8-1A5F-5A36-92A81EA4C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70" y="2074148"/>
            <a:ext cx="2095786" cy="279438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F175BF1-953C-590D-CC1A-E0A5DDE53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699" y="2074150"/>
            <a:ext cx="2095785" cy="279437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75804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8D417AA-182D-9348-A8D7-D5349659AEBF}"/>
              </a:ext>
            </a:extLst>
          </p:cNvPr>
          <p:cNvSpPr txBox="1"/>
          <p:nvPr/>
        </p:nvSpPr>
        <p:spPr>
          <a:xfrm>
            <a:off x="1013588" y="2664290"/>
            <a:ext cx="8016938" cy="836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02188">
              <a:defRPr/>
            </a:pPr>
            <a:r>
              <a:rPr lang="es-MX" sz="4833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INFORME DEL RECTOR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60FECC-E690-8F41-98F6-25C1057B0BE0}"/>
              </a:ext>
            </a:extLst>
          </p:cNvPr>
          <p:cNvSpPr txBox="1"/>
          <p:nvPr/>
        </p:nvSpPr>
        <p:spPr>
          <a:xfrm>
            <a:off x="668953" y="4290261"/>
            <a:ext cx="8706230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02188">
              <a:defRPr/>
            </a:pPr>
            <a:r>
              <a:rPr lang="es-MX" sz="2636" b="1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LIC. JAVIER ENRIQUE CARRIZALES SALAZAR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5A249AC-7D68-1AE0-9213-4D0B9C7EC3CE}"/>
              </a:ext>
            </a:extLst>
          </p:cNvPr>
          <p:cNvSpPr/>
          <p:nvPr/>
        </p:nvSpPr>
        <p:spPr>
          <a:xfrm>
            <a:off x="2853998" y="3610043"/>
            <a:ext cx="4336117" cy="187811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9AB9B63-9F7B-693E-F5FB-9C48766A6174}"/>
              </a:ext>
            </a:extLst>
          </p:cNvPr>
          <p:cNvSpPr/>
          <p:nvPr/>
        </p:nvSpPr>
        <p:spPr>
          <a:xfrm>
            <a:off x="2853996" y="3886769"/>
            <a:ext cx="4336117" cy="187810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710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BBF8D8B6-4E53-DC40-A794-2DCEC4061554}"/>
              </a:ext>
            </a:extLst>
          </p:cNvPr>
          <p:cNvSpPr/>
          <p:nvPr/>
        </p:nvSpPr>
        <p:spPr>
          <a:xfrm>
            <a:off x="3972486" y="1325217"/>
            <a:ext cx="1566923" cy="242931"/>
          </a:xfrm>
          <a:prstGeom prst="rect">
            <a:avLst/>
          </a:prstGeom>
          <a:solidFill>
            <a:srgbClr val="006C6F"/>
          </a:solidFill>
          <a:ln w="19050">
            <a:solidFill>
              <a:srgbClr val="006C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2481"/>
            <a:endParaRPr lang="es-MX" sz="1112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26370DC-231C-2647-057B-5E127F0C1C7B}"/>
              </a:ext>
            </a:extLst>
          </p:cNvPr>
          <p:cNvSpPr txBox="1"/>
          <p:nvPr/>
        </p:nvSpPr>
        <p:spPr>
          <a:xfrm>
            <a:off x="1997716" y="1247551"/>
            <a:ext cx="6531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2481"/>
            <a:r>
              <a:rPr lang="es-MX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 </a:t>
            </a:r>
            <a:r>
              <a:rPr lang="es-MX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RECIBIDO</a:t>
            </a:r>
            <a:r>
              <a:rPr lang="es-MX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ENERO - MARZO 2024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49D8A64-E591-4E48-976C-782F370A8BB8}"/>
              </a:ext>
            </a:extLst>
          </p:cNvPr>
          <p:cNvSpPr txBox="1"/>
          <p:nvPr/>
        </p:nvSpPr>
        <p:spPr>
          <a:xfrm>
            <a:off x="7513632" y="1988018"/>
            <a:ext cx="1553630" cy="509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82481"/>
            <a:r>
              <a:rPr lang="es-MX" sz="1600" b="1" dirty="0">
                <a:solidFill>
                  <a:srgbClr val="006C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$ 9,752,918.00</a:t>
            </a:r>
          </a:p>
          <a:p>
            <a:pPr defTabSz="282481"/>
            <a:endParaRPr lang="es-MX" sz="1112" b="1" dirty="0">
              <a:solidFill>
                <a:srgbClr val="006C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DBDB0C1-174D-8449-B162-5ED826F2E7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37080"/>
              </p:ext>
            </p:extLst>
          </p:nvPr>
        </p:nvGraphicFramePr>
        <p:xfrm>
          <a:off x="523642" y="2373194"/>
          <a:ext cx="8543620" cy="3834233"/>
        </p:xfrm>
        <a:graphic>
          <a:graphicData uri="http://schemas.openxmlformats.org/drawingml/2006/table">
            <a:tbl>
              <a:tblPr/>
              <a:tblGrid>
                <a:gridCol w="987712">
                  <a:extLst>
                    <a:ext uri="{9D8B030D-6E8A-4147-A177-3AD203B41FA5}">
                      <a16:colId xmlns:a16="http://schemas.microsoft.com/office/drawing/2014/main" val="1151882210"/>
                    </a:ext>
                  </a:extLst>
                </a:gridCol>
                <a:gridCol w="952873">
                  <a:extLst>
                    <a:ext uri="{9D8B030D-6E8A-4147-A177-3AD203B41FA5}">
                      <a16:colId xmlns:a16="http://schemas.microsoft.com/office/drawing/2014/main" val="902809283"/>
                    </a:ext>
                  </a:extLst>
                </a:gridCol>
                <a:gridCol w="976928">
                  <a:extLst>
                    <a:ext uri="{9D8B030D-6E8A-4147-A177-3AD203B41FA5}">
                      <a16:colId xmlns:a16="http://schemas.microsoft.com/office/drawing/2014/main" val="685335436"/>
                    </a:ext>
                  </a:extLst>
                </a:gridCol>
                <a:gridCol w="1005425">
                  <a:extLst>
                    <a:ext uri="{9D8B030D-6E8A-4147-A177-3AD203B41FA5}">
                      <a16:colId xmlns:a16="http://schemas.microsoft.com/office/drawing/2014/main" val="3803141191"/>
                    </a:ext>
                  </a:extLst>
                </a:gridCol>
                <a:gridCol w="876267">
                  <a:extLst>
                    <a:ext uri="{9D8B030D-6E8A-4147-A177-3AD203B41FA5}">
                      <a16:colId xmlns:a16="http://schemas.microsoft.com/office/drawing/2014/main" val="4223245814"/>
                    </a:ext>
                  </a:extLst>
                </a:gridCol>
                <a:gridCol w="1055688">
                  <a:extLst>
                    <a:ext uri="{9D8B030D-6E8A-4147-A177-3AD203B41FA5}">
                      <a16:colId xmlns:a16="http://schemas.microsoft.com/office/drawing/2014/main" val="1406635414"/>
                    </a:ext>
                  </a:extLst>
                </a:gridCol>
                <a:gridCol w="930294">
                  <a:extLst>
                    <a:ext uri="{9D8B030D-6E8A-4147-A177-3AD203B41FA5}">
                      <a16:colId xmlns:a16="http://schemas.microsoft.com/office/drawing/2014/main" val="732042226"/>
                    </a:ext>
                  </a:extLst>
                </a:gridCol>
                <a:gridCol w="769828">
                  <a:extLst>
                    <a:ext uri="{9D8B030D-6E8A-4147-A177-3AD203B41FA5}">
                      <a16:colId xmlns:a16="http://schemas.microsoft.com/office/drawing/2014/main" val="3488982971"/>
                    </a:ext>
                  </a:extLst>
                </a:gridCol>
                <a:gridCol w="988605">
                  <a:extLst>
                    <a:ext uri="{9D8B030D-6E8A-4147-A177-3AD203B41FA5}">
                      <a16:colId xmlns:a16="http://schemas.microsoft.com/office/drawing/2014/main" val="1486293536"/>
                    </a:ext>
                  </a:extLst>
                </a:gridCol>
              </a:tblGrid>
              <a:tr h="3785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8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SUBSIDIO FEDERAL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8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AMPLIACIONES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8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8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SUBSIDIO</a:t>
                      </a:r>
                    </a:p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ESTATAL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8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AMPLIACIONES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8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8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INGRESO PROPIO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8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335625"/>
                  </a:ext>
                </a:extLst>
              </a:tr>
              <a:tr h="2350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ENERO 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1,715,818.00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1,715,818.00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418,320.00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418,320.00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650567"/>
                  </a:ext>
                </a:extLst>
              </a:tr>
              <a:tr h="287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FEBRERO</a:t>
                      </a:r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1,765,818.00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</a:t>
                      </a:r>
                    </a:p>
                  </a:txBody>
                  <a:tcPr marL="5885" marR="5885" marT="5885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1,765,818.00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949403"/>
                  </a:ext>
                </a:extLst>
              </a:tr>
              <a:tr h="2504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MARZO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4,970,053.00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4,970,053.00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882,909.00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882,909.00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245570"/>
                  </a:ext>
                </a:extLst>
              </a:tr>
              <a:tr h="2643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ABRIL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165270"/>
                  </a:ext>
                </a:extLst>
              </a:tr>
              <a:tr h="3684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159281"/>
                  </a:ext>
                </a:extLst>
              </a:tr>
              <a:tr h="2350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JUNIO</a:t>
                      </a:r>
                      <a:endParaRPr lang="es-MX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056385"/>
                  </a:ext>
                </a:extLst>
              </a:tr>
              <a:tr h="261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JULIO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47" marR="7847" marT="7847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47" marR="7847" marT="7847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431603"/>
                  </a:ext>
                </a:extLst>
              </a:tr>
              <a:tr h="2601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AGOSTO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47" marR="7847" marT="7847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47" marR="7847" marT="7847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069918"/>
                  </a:ext>
                </a:extLst>
              </a:tr>
              <a:tr h="2532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SEPTIEMBRE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47" marR="7847" marT="7847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47" marR="7847" marT="7847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56783"/>
                  </a:ext>
                </a:extLst>
              </a:tr>
              <a:tr h="2382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OCTUBRE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47" marR="7847" marT="7847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47" marR="7847" marT="7847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442319"/>
                  </a:ext>
                </a:extLst>
              </a:tr>
              <a:tr h="2445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NOVIEMBRE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47" marR="7847" marT="7847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47" marR="7847" marT="7847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452619"/>
                  </a:ext>
                </a:extLst>
              </a:tr>
              <a:tr h="2382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DICIEMBRE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47" marR="7847" marT="7847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47" marR="7847" marT="7847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8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144559"/>
                  </a:ext>
                </a:extLst>
              </a:tr>
              <a:tr h="3189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4,970,053.00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4,970,053.00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4,364,545.00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4,364,545.00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418,320.00</a:t>
                      </a:r>
                    </a:p>
                  </a:txBody>
                  <a:tcPr marL="5885" marR="5885" marT="58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073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87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E4671B7-BA63-3DB6-E88A-75F38DC12FFD}"/>
              </a:ext>
            </a:extLst>
          </p:cNvPr>
          <p:cNvSpPr/>
          <p:nvPr/>
        </p:nvSpPr>
        <p:spPr>
          <a:xfrm>
            <a:off x="3837521" y="1334181"/>
            <a:ext cx="1353880" cy="266092"/>
          </a:xfrm>
          <a:prstGeom prst="rect">
            <a:avLst/>
          </a:prstGeom>
          <a:solidFill>
            <a:srgbClr val="006C6F"/>
          </a:solidFill>
          <a:ln w="19050">
            <a:solidFill>
              <a:srgbClr val="006C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MX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8F23F8-8EC3-B728-C49D-61B7C14A1055}"/>
              </a:ext>
            </a:extLst>
          </p:cNvPr>
          <p:cNvSpPr txBox="1"/>
          <p:nvPr/>
        </p:nvSpPr>
        <p:spPr>
          <a:xfrm>
            <a:off x="1761338" y="1267172"/>
            <a:ext cx="6521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s-MX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</a:t>
            </a:r>
            <a:r>
              <a:rPr lang="es-MX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EJERCIDO</a:t>
            </a:r>
            <a:r>
              <a:rPr lang="es-MX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ENERO – MARZO  2024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F65A3CD-3CBE-1435-CEAE-7478541A8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293179"/>
              </p:ext>
            </p:extLst>
          </p:nvPr>
        </p:nvGraphicFramePr>
        <p:xfrm>
          <a:off x="1613315" y="2083730"/>
          <a:ext cx="7254182" cy="2603913"/>
        </p:xfrm>
        <a:graphic>
          <a:graphicData uri="http://schemas.openxmlformats.org/drawingml/2006/table">
            <a:tbl>
              <a:tblPr/>
              <a:tblGrid>
                <a:gridCol w="1851065">
                  <a:extLst>
                    <a:ext uri="{9D8B030D-6E8A-4147-A177-3AD203B41FA5}">
                      <a16:colId xmlns:a16="http://schemas.microsoft.com/office/drawing/2014/main" val="455570137"/>
                    </a:ext>
                  </a:extLst>
                </a:gridCol>
                <a:gridCol w="1801039">
                  <a:extLst>
                    <a:ext uri="{9D8B030D-6E8A-4147-A177-3AD203B41FA5}">
                      <a16:colId xmlns:a16="http://schemas.microsoft.com/office/drawing/2014/main" val="3011756605"/>
                    </a:ext>
                  </a:extLst>
                </a:gridCol>
                <a:gridCol w="1801039">
                  <a:extLst>
                    <a:ext uri="{9D8B030D-6E8A-4147-A177-3AD203B41FA5}">
                      <a16:colId xmlns:a16="http://schemas.microsoft.com/office/drawing/2014/main" val="1511226116"/>
                    </a:ext>
                  </a:extLst>
                </a:gridCol>
                <a:gridCol w="1801039">
                  <a:extLst>
                    <a:ext uri="{9D8B030D-6E8A-4147-A177-3AD203B41FA5}">
                      <a16:colId xmlns:a16="http://schemas.microsoft.com/office/drawing/2014/main" val="4085241398"/>
                    </a:ext>
                  </a:extLst>
                </a:gridCol>
              </a:tblGrid>
              <a:tr h="4534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CAPÍTULO DEL GASTO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6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ASIGNACIÓN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6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EJERCIDO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6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POR EJERCER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C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372955"/>
                  </a:ext>
                </a:extLst>
              </a:tr>
              <a:tr h="375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21,603656.03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4,949,679.16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16,644,976.90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824439"/>
                  </a:ext>
                </a:extLst>
              </a:tr>
              <a:tr h="375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1,479,058.12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73,468.15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1,405,589.98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505981"/>
                  </a:ext>
                </a:extLst>
              </a:tr>
              <a:tr h="375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2,827,441.52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174,855,82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2,669,708.00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539057"/>
                  </a:ext>
                </a:extLst>
              </a:tr>
              <a:tr h="375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767,839.32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10,672.00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757,167.32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107421"/>
                  </a:ext>
                </a:extLst>
              </a:tr>
              <a:tr h="3756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82519"/>
                  </a:ext>
                </a:extLst>
              </a:tr>
              <a:tr h="2720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TOTAL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26,308,672.00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5,298,675.13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21,477,442.98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621444"/>
                  </a:ext>
                </a:extLst>
              </a:tr>
            </a:tbl>
          </a:graphicData>
        </a:graphic>
      </p:graphicFrame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3290A51D-3008-4BA8-64E6-F033D464550F}"/>
              </a:ext>
            </a:extLst>
          </p:cNvPr>
          <p:cNvSpPr txBox="1">
            <a:spLocks/>
          </p:cNvSpPr>
          <p:nvPr/>
        </p:nvSpPr>
        <p:spPr>
          <a:xfrm>
            <a:off x="3303568" y="4960779"/>
            <a:ext cx="4494005" cy="41810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20000"/>
              </a:spcBef>
              <a:defRPr/>
            </a:pPr>
            <a:r>
              <a:rPr lang="es-MX" sz="1200" b="1" dirty="0">
                <a:solidFill>
                  <a:srgbClr val="005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ACTIVO ENERO - ABRIL  </a:t>
            </a:r>
            <a:r>
              <a:rPr lang="es-MX" sz="1200" b="1" dirty="0">
                <a:solidFill>
                  <a:srgbClr val="C85B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7A0E228-5C3B-77C1-6BCD-BA78328D68E7}"/>
              </a:ext>
            </a:extLst>
          </p:cNvPr>
          <p:cNvSpPr/>
          <p:nvPr/>
        </p:nvSpPr>
        <p:spPr>
          <a:xfrm>
            <a:off x="2213495" y="5459200"/>
            <a:ext cx="389865" cy="418102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MX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78D47B6-846E-6854-1D40-C4EC1BF395EE}"/>
              </a:ext>
            </a:extLst>
          </p:cNvPr>
          <p:cNvSpPr/>
          <p:nvPr/>
        </p:nvSpPr>
        <p:spPr>
          <a:xfrm>
            <a:off x="2600208" y="5459980"/>
            <a:ext cx="703358" cy="418102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MX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PTC´s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76B5DB4-38F6-07C6-406C-345B5509FD36}"/>
              </a:ext>
            </a:extLst>
          </p:cNvPr>
          <p:cNvSpPr/>
          <p:nvPr/>
        </p:nvSpPr>
        <p:spPr>
          <a:xfrm>
            <a:off x="3613814" y="5457640"/>
            <a:ext cx="389865" cy="418102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MX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2043C56-E2B6-4539-894D-925B1D4B0FD5}"/>
              </a:ext>
            </a:extLst>
          </p:cNvPr>
          <p:cNvSpPr/>
          <p:nvPr/>
        </p:nvSpPr>
        <p:spPr>
          <a:xfrm>
            <a:off x="4000527" y="5458420"/>
            <a:ext cx="703358" cy="418102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MX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PA´s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DB32A1E-A5AE-8133-D169-AE9A45153298}"/>
              </a:ext>
            </a:extLst>
          </p:cNvPr>
          <p:cNvSpPr/>
          <p:nvPr/>
        </p:nvSpPr>
        <p:spPr>
          <a:xfrm>
            <a:off x="4989249" y="5456860"/>
            <a:ext cx="389865" cy="418102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MX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CBA5992-5D57-DC91-7C0D-4E5BAD3E63DC}"/>
              </a:ext>
            </a:extLst>
          </p:cNvPr>
          <p:cNvSpPr/>
          <p:nvPr/>
        </p:nvSpPr>
        <p:spPr>
          <a:xfrm>
            <a:off x="5375962" y="5457640"/>
            <a:ext cx="1713813" cy="418102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MX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ADMNISTRATIVOS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4BBE37F-1A4D-2F73-3651-F95079BCE9F0}"/>
              </a:ext>
            </a:extLst>
          </p:cNvPr>
          <p:cNvSpPr/>
          <p:nvPr/>
        </p:nvSpPr>
        <p:spPr>
          <a:xfrm>
            <a:off x="7247414" y="5456080"/>
            <a:ext cx="389865" cy="418102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MX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1A6BD36-1A8D-A508-2C34-5C3F579A34DF}"/>
              </a:ext>
            </a:extLst>
          </p:cNvPr>
          <p:cNvSpPr/>
          <p:nvPr/>
        </p:nvSpPr>
        <p:spPr>
          <a:xfrm>
            <a:off x="7634127" y="5456860"/>
            <a:ext cx="1364723" cy="418102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MX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DIRECTIVOS</a:t>
            </a:r>
          </a:p>
        </p:txBody>
      </p:sp>
      <p:sp>
        <p:nvSpPr>
          <p:cNvPr id="16" name="2 Marcador de contenido">
            <a:extLst>
              <a:ext uri="{FF2B5EF4-FFF2-40B4-BE49-F238E27FC236}">
                <a16:creationId xmlns:a16="http://schemas.microsoft.com/office/drawing/2014/main" id="{31327CAD-1817-5F4B-78B5-6BA61C1200EB}"/>
              </a:ext>
            </a:extLst>
          </p:cNvPr>
          <p:cNvSpPr txBox="1">
            <a:spLocks/>
          </p:cNvSpPr>
          <p:nvPr/>
        </p:nvSpPr>
        <p:spPr>
          <a:xfrm>
            <a:off x="5245105" y="4346622"/>
            <a:ext cx="4494005" cy="41810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r" defTabSz="685800">
              <a:spcBef>
                <a:spcPct val="20000"/>
              </a:spcBef>
              <a:defRPr/>
            </a:pPr>
            <a:endParaRPr lang="es-MX" sz="1200" b="1" dirty="0">
              <a:solidFill>
                <a:srgbClr val="C85B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75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A69B6731-AE8F-49BF-B676-9D7FB2EE9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96"/>
          <a:stretch/>
        </p:blipFill>
        <p:spPr>
          <a:xfrm>
            <a:off x="6159953" y="3083562"/>
            <a:ext cx="3450757" cy="34082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9C60B0F-5F31-4E92-9246-AF3D9119F078}"/>
              </a:ext>
            </a:extLst>
          </p:cNvPr>
          <p:cNvSpPr txBox="1"/>
          <p:nvPr/>
        </p:nvSpPr>
        <p:spPr>
          <a:xfrm>
            <a:off x="-301432" y="1822723"/>
            <a:ext cx="4899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8F0C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envió a la DGUTyP el Informe de Evaluación Institucional 2021-2022.</a:t>
            </a:r>
            <a:endParaRPr lang="es-MX" b="1" dirty="0">
              <a:solidFill>
                <a:srgbClr val="8F0C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529E6D2-C095-4E1E-9049-AD94927F2A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00"/>
          <a:stretch/>
        </p:blipFill>
        <p:spPr>
          <a:xfrm>
            <a:off x="118513" y="3140843"/>
            <a:ext cx="5132221" cy="32936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1357FCE-6E27-4B09-899E-5E7DA7CEC73D}"/>
              </a:ext>
            </a:extLst>
          </p:cNvPr>
          <p:cNvSpPr txBox="1"/>
          <p:nvPr/>
        </p:nvSpPr>
        <p:spPr>
          <a:xfrm>
            <a:off x="4911892" y="1783995"/>
            <a:ext cx="513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rgbClr val="8F0C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Captura de los Indicadores Institucionales 2022-2023 en la plataforma MECASUT</a:t>
            </a:r>
            <a:r>
              <a:rPr lang="es-ES" sz="1757" b="1" dirty="0">
                <a:solidFill>
                  <a:srgbClr val="8F0C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1757" b="1" dirty="0">
              <a:solidFill>
                <a:srgbClr val="8F0C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C233F8B-8D05-5C74-8AF3-1B4395B78B0C}"/>
              </a:ext>
            </a:extLst>
          </p:cNvPr>
          <p:cNvSpPr txBox="1"/>
          <p:nvPr/>
        </p:nvSpPr>
        <p:spPr>
          <a:xfrm>
            <a:off x="3583000" y="997563"/>
            <a:ext cx="287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5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MECASUT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7BB5902-921F-7FA5-A398-45E4582A49EE}"/>
              </a:ext>
            </a:extLst>
          </p:cNvPr>
          <p:cNvSpPr/>
          <p:nvPr/>
        </p:nvSpPr>
        <p:spPr>
          <a:xfrm>
            <a:off x="0" y="2553044"/>
            <a:ext cx="4317563" cy="145342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2D8E6B5-0483-5E8B-E812-D5986F550499}"/>
              </a:ext>
            </a:extLst>
          </p:cNvPr>
          <p:cNvSpPr/>
          <p:nvPr/>
        </p:nvSpPr>
        <p:spPr>
          <a:xfrm>
            <a:off x="5726551" y="2549633"/>
            <a:ext cx="4317563" cy="145342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1217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CAC466-0E3F-480E-808F-EF6A4600E2EB}"/>
              </a:ext>
            </a:extLst>
          </p:cNvPr>
          <p:cNvSpPr txBox="1"/>
          <p:nvPr/>
        </p:nvSpPr>
        <p:spPr>
          <a:xfrm>
            <a:off x="715617" y="1056371"/>
            <a:ext cx="869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5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 ANUAL DE RESULTADOS PIDE 2023</a:t>
            </a:r>
            <a:endParaRPr lang="es-MX" sz="2800" b="1" dirty="0">
              <a:solidFill>
                <a:srgbClr val="0058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CEB31364-B683-48D6-9275-DAD9A68F0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785" y="1630981"/>
            <a:ext cx="3984109" cy="5146142"/>
          </a:xfrm>
          <a:prstGeom prst="rect">
            <a:avLst/>
          </a:prstGeom>
          <a:ln>
            <a:solidFill>
              <a:srgbClr val="8F0C54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2074A00-E69D-40FA-850F-BEE458773840}"/>
              </a:ext>
            </a:extLst>
          </p:cNvPr>
          <p:cNvSpPr txBox="1"/>
          <p:nvPr/>
        </p:nvSpPr>
        <p:spPr>
          <a:xfrm>
            <a:off x="191219" y="3327781"/>
            <a:ext cx="49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960E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documento ofrece una síntesis de los logros notables de la Universidad basados en el Programa Institucional de Desarrollo (PIDE) durante el 2023.</a:t>
            </a:r>
            <a:endParaRPr lang="es-MX" b="1" dirty="0">
              <a:solidFill>
                <a:srgbClr val="960E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32A4A2-88C6-6689-2117-42BF53B33CB0}"/>
              </a:ext>
            </a:extLst>
          </p:cNvPr>
          <p:cNvSpPr/>
          <p:nvPr/>
        </p:nvSpPr>
        <p:spPr>
          <a:xfrm>
            <a:off x="0" y="4699896"/>
            <a:ext cx="5188226" cy="170278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2775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29B3C190-E1D6-469C-9A52-AA4126700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195" y="2104515"/>
            <a:ext cx="3845105" cy="4889677"/>
          </a:xfrm>
          <a:prstGeom prst="rect">
            <a:avLst/>
          </a:prstGeom>
          <a:ln>
            <a:solidFill>
              <a:srgbClr val="8F0C54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8FB564C-D4E1-441D-8EFC-0CBFF2EB5740}"/>
              </a:ext>
            </a:extLst>
          </p:cNvPr>
          <p:cNvSpPr txBox="1"/>
          <p:nvPr/>
        </p:nvSpPr>
        <p:spPr>
          <a:xfrm>
            <a:off x="484813" y="968943"/>
            <a:ext cx="9074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5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 DE ACTIVIDADES DEL PLAN DE ACCIÓN </a:t>
            </a:r>
          </a:p>
          <a:p>
            <a:pPr algn="ctr"/>
            <a:r>
              <a:rPr lang="es-ES" sz="2800" b="1" dirty="0">
                <a:solidFill>
                  <a:srgbClr val="005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IGUALDAD DE GÉNERO 2023</a:t>
            </a:r>
            <a:endParaRPr lang="es-MX" sz="2800" b="1" dirty="0">
              <a:solidFill>
                <a:srgbClr val="0058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4BFC224-39E8-4CCF-BB7C-104083C963DC}"/>
              </a:ext>
            </a:extLst>
          </p:cNvPr>
          <p:cNvSpPr txBox="1"/>
          <p:nvPr/>
        </p:nvSpPr>
        <p:spPr>
          <a:xfrm>
            <a:off x="199723" y="3544271"/>
            <a:ext cx="4822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/>
          </a:lstStyle>
          <a:p>
            <a:r>
              <a:rPr lang="es-ES" b="1" dirty="0">
                <a:solidFill>
                  <a:srgbClr val="8F0C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llevaron a cabo un total de 27 actividades en pro de la igualdad de género durante el 2023</a:t>
            </a:r>
            <a:endParaRPr lang="es-MX" b="1" dirty="0">
              <a:solidFill>
                <a:srgbClr val="8F0C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5551C20-01C2-4005-44F0-B1BE35E33F92}"/>
              </a:ext>
            </a:extLst>
          </p:cNvPr>
          <p:cNvSpPr/>
          <p:nvPr/>
        </p:nvSpPr>
        <p:spPr>
          <a:xfrm>
            <a:off x="0" y="4699896"/>
            <a:ext cx="5188226" cy="170278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326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94B399EA-28D8-4166-8A3B-03F3D7EBD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24" y="1992015"/>
            <a:ext cx="3668315" cy="4528056"/>
          </a:xfrm>
          <a:prstGeom prst="rect">
            <a:avLst/>
          </a:prstGeom>
          <a:ln>
            <a:solidFill>
              <a:srgbClr val="8F0C54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2F0BACC-5E9E-4CE8-8854-681D5052631B}"/>
              </a:ext>
            </a:extLst>
          </p:cNvPr>
          <p:cNvSpPr txBox="1"/>
          <p:nvPr/>
        </p:nvSpPr>
        <p:spPr>
          <a:xfrm>
            <a:off x="2662937" y="1143003"/>
            <a:ext cx="4718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5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 TRABAJO 2024</a:t>
            </a:r>
            <a:endParaRPr lang="es-MX" sz="2800" b="1" dirty="0">
              <a:solidFill>
                <a:srgbClr val="0058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0B6AF7E-A87F-40F7-AD1D-241DAE99A010}"/>
              </a:ext>
            </a:extLst>
          </p:cNvPr>
          <p:cNvSpPr txBox="1"/>
          <p:nvPr/>
        </p:nvSpPr>
        <p:spPr>
          <a:xfrm>
            <a:off x="5022056" y="3296159"/>
            <a:ext cx="4718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8F0C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institución se compromete a erradicar desigualdades arraigadas mediante un Plan de Trabajo de Igualdad de Género.</a:t>
            </a:r>
            <a:endParaRPr lang="es-MX" b="1" dirty="0">
              <a:solidFill>
                <a:srgbClr val="8F0C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05164A7-4D4C-A8B8-27AB-3E334FCF40C3}"/>
              </a:ext>
            </a:extLst>
          </p:cNvPr>
          <p:cNvSpPr/>
          <p:nvPr/>
        </p:nvSpPr>
        <p:spPr>
          <a:xfrm>
            <a:off x="4855887" y="4328041"/>
            <a:ext cx="5188226" cy="170278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2398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A53BC14-A8BF-F03A-9024-21B398F01FC3}"/>
              </a:ext>
            </a:extLst>
          </p:cNvPr>
          <p:cNvSpPr/>
          <p:nvPr/>
        </p:nvSpPr>
        <p:spPr>
          <a:xfrm>
            <a:off x="59635" y="2124762"/>
            <a:ext cx="4552122" cy="2701361"/>
          </a:xfrm>
          <a:prstGeom prst="rect">
            <a:avLst/>
          </a:prstGeom>
          <a:solidFill>
            <a:srgbClr val="8F0C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581733D-034D-7AF6-61BB-E0236927377E}"/>
              </a:ext>
            </a:extLst>
          </p:cNvPr>
          <p:cNvSpPr/>
          <p:nvPr/>
        </p:nvSpPr>
        <p:spPr>
          <a:xfrm>
            <a:off x="5339282" y="2167283"/>
            <a:ext cx="4585925" cy="2678718"/>
          </a:xfrm>
          <a:prstGeom prst="rect">
            <a:avLst/>
          </a:prstGeom>
          <a:solidFill>
            <a:srgbClr val="D983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AE1E807-4861-0F57-0700-CAEBD7FE7342}"/>
              </a:ext>
            </a:extLst>
          </p:cNvPr>
          <p:cNvSpPr txBox="1"/>
          <p:nvPr/>
        </p:nvSpPr>
        <p:spPr>
          <a:xfrm>
            <a:off x="568674" y="1103952"/>
            <a:ext cx="8906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005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CELEBRACIÓN DE CONSEJOS INSTITUCIONALES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43497B5C-CA6A-61F9-65CE-2B7BECD66BAE}"/>
              </a:ext>
            </a:extLst>
          </p:cNvPr>
          <p:cNvSpPr/>
          <p:nvPr/>
        </p:nvSpPr>
        <p:spPr>
          <a:xfrm>
            <a:off x="0" y="2028137"/>
            <a:ext cx="4565685" cy="2678718"/>
          </a:xfrm>
          <a:prstGeom prst="roundRect">
            <a:avLst>
              <a:gd name="adj" fmla="val 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410" t="1" r="1541" b="1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E988B988-17F7-27F9-E967-EF7EB3AFABA0}"/>
              </a:ext>
            </a:extLst>
          </p:cNvPr>
          <p:cNvSpPr/>
          <p:nvPr/>
        </p:nvSpPr>
        <p:spPr>
          <a:xfrm>
            <a:off x="5478428" y="2028137"/>
            <a:ext cx="4565685" cy="2678718"/>
          </a:xfrm>
          <a:prstGeom prst="roundRect">
            <a:avLst>
              <a:gd name="adj" fmla="val 0"/>
            </a:avLst>
          </a:prstGeom>
          <a:blipFill rotWithShape="1">
            <a:blip r:embed="rId3"/>
            <a:srcRect/>
            <a:stretch>
              <a:fillRect l="-16634" r="-4178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2074235"/>
              <a:satOff val="100000"/>
              <a:lumOff val="198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F709D2-491A-F0A1-80AE-53392B9E69F1}"/>
              </a:ext>
            </a:extLst>
          </p:cNvPr>
          <p:cNvSpPr txBox="1"/>
          <p:nvPr/>
        </p:nvSpPr>
        <p:spPr>
          <a:xfrm>
            <a:off x="0" y="5862208"/>
            <a:ext cx="6539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/>
            <a:r>
              <a:rPr lang="es-ES" sz="1800" b="1" dirty="0">
                <a:solidFill>
                  <a:srgbClr val="D98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CONSEJO DIRECTIVO</a:t>
            </a:r>
          </a:p>
          <a:p>
            <a:pPr marL="0" lvl="0" indent="0"/>
            <a:r>
              <a:rPr lang="es-ES" sz="1800" b="1" dirty="0">
                <a:solidFill>
                  <a:srgbClr val="D98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FECHA: 19/03/2024</a:t>
            </a:r>
            <a:endParaRPr lang="es-MX" sz="1800" b="1" dirty="0">
              <a:solidFill>
                <a:srgbClr val="D9833C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702582A-11C3-A06B-87A9-11C41681A604}"/>
              </a:ext>
            </a:extLst>
          </p:cNvPr>
          <p:cNvSpPr txBox="1"/>
          <p:nvPr/>
        </p:nvSpPr>
        <p:spPr>
          <a:xfrm>
            <a:off x="4903977" y="5862209"/>
            <a:ext cx="516037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r"/>
            <a:r>
              <a:rPr lang="es-ES" sz="1800" b="1" dirty="0">
                <a:solidFill>
                  <a:srgbClr val="D98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CONSEJO DE VINCULACIÓN Y PERTINENCIA</a:t>
            </a:r>
          </a:p>
          <a:p>
            <a:pPr marL="0" lvl="0" indent="0" algn="r"/>
            <a:r>
              <a:rPr lang="es-ES" sz="1800" b="1" dirty="0">
                <a:solidFill>
                  <a:srgbClr val="D9833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FECHA: 26/01/2024</a:t>
            </a:r>
            <a:endParaRPr lang="es-MX" sz="1800" b="1" dirty="0">
              <a:solidFill>
                <a:srgbClr val="D9833C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5058109-BDB2-8D5B-D35B-E6C9E87EAD5B}"/>
              </a:ext>
            </a:extLst>
          </p:cNvPr>
          <p:cNvSpPr/>
          <p:nvPr/>
        </p:nvSpPr>
        <p:spPr>
          <a:xfrm>
            <a:off x="0" y="5493148"/>
            <a:ext cx="4412974" cy="170278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BAB9DA1-1D0F-EA39-5E49-1B4357D636B7}"/>
              </a:ext>
            </a:extLst>
          </p:cNvPr>
          <p:cNvSpPr/>
          <p:nvPr/>
        </p:nvSpPr>
        <p:spPr>
          <a:xfrm>
            <a:off x="5631140" y="5493148"/>
            <a:ext cx="4412974" cy="170278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188">
              <a:defRPr/>
            </a:pPr>
            <a:endParaRPr lang="es-MX" sz="1977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38829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10717</TotalTime>
  <Words>874</Words>
  <Application>Microsoft Office PowerPoint</Application>
  <PresentationFormat>Personalizado</PresentationFormat>
  <Paragraphs>190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Joel Gil</dc:creator>
  <cp:lastModifiedBy>Luz Marina Vega García</cp:lastModifiedBy>
  <cp:revision>43</cp:revision>
  <cp:lastPrinted>2024-05-29T18:35:45Z</cp:lastPrinted>
  <dcterms:created xsi:type="dcterms:W3CDTF">2023-11-01T02:24:27Z</dcterms:created>
  <dcterms:modified xsi:type="dcterms:W3CDTF">2024-06-11T15:49:54Z</dcterms:modified>
</cp:coreProperties>
</file>